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embeddedFontLst>
    <p:embeddedFont>
      <p:font typeface="Roboto"/>
      <p:regular r:id="rId33"/>
      <p:bold r:id="rId34"/>
      <p:italic r:id="rId35"/>
      <p:boldItalic r:id="rId36"/>
    </p:embeddedFont>
    <p:embeddedFont>
      <p:font typeface="Open Sans ExtraBold"/>
      <p:bold r:id="rId37"/>
      <p:boldItalic r:id="rId38"/>
    </p:embeddedFont>
    <p:embeddedFont>
      <p:font typeface="Gill Sans"/>
      <p:regular r:id="rId39"/>
      <p:bold r:id="rId40"/>
    </p:embeddedFont>
    <p:embeddedFont>
      <p:font typeface="Century Gothic"/>
      <p:regular r:id="rId41"/>
      <p:bold r:id="rId42"/>
      <p:italic r:id="rId43"/>
      <p:boldItalic r:id="rId4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Shuli Goodman"/>
  <p:cmAuthor clrIdx="1" id="1" initials="" lastIdx="2" name="John Mertic"/>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GillSans-bold.fntdata"/><Relationship Id="rId20" Type="http://schemas.openxmlformats.org/officeDocument/2006/relationships/slide" Target="slides/slide15.xml"/><Relationship Id="rId42" Type="http://schemas.openxmlformats.org/officeDocument/2006/relationships/font" Target="fonts/CenturyGothic-bold.fntdata"/><Relationship Id="rId41" Type="http://schemas.openxmlformats.org/officeDocument/2006/relationships/font" Target="fonts/CenturyGothic-regular.fntdata"/><Relationship Id="rId22" Type="http://schemas.openxmlformats.org/officeDocument/2006/relationships/slide" Target="slides/slide17.xml"/><Relationship Id="rId44" Type="http://schemas.openxmlformats.org/officeDocument/2006/relationships/font" Target="fonts/CenturyGothic-boldItalic.fntdata"/><Relationship Id="rId21" Type="http://schemas.openxmlformats.org/officeDocument/2006/relationships/slide" Target="slides/slide16.xml"/><Relationship Id="rId43" Type="http://schemas.openxmlformats.org/officeDocument/2006/relationships/font" Target="fonts/CenturyGothic-italic.fntdata"/><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Roboto-regular.fntdata"/><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Roboto-italic.fntdata"/><Relationship Id="rId12" Type="http://schemas.openxmlformats.org/officeDocument/2006/relationships/slide" Target="slides/slide7.xml"/><Relationship Id="rId34" Type="http://schemas.openxmlformats.org/officeDocument/2006/relationships/font" Target="fonts/Roboto-bold.fntdata"/><Relationship Id="rId15" Type="http://schemas.openxmlformats.org/officeDocument/2006/relationships/slide" Target="slides/slide10.xml"/><Relationship Id="rId37" Type="http://schemas.openxmlformats.org/officeDocument/2006/relationships/font" Target="fonts/OpenSansExtraBold-bold.fntdata"/><Relationship Id="rId14" Type="http://schemas.openxmlformats.org/officeDocument/2006/relationships/slide" Target="slides/slide9.xml"/><Relationship Id="rId36" Type="http://schemas.openxmlformats.org/officeDocument/2006/relationships/font" Target="fonts/Roboto-boldItalic.fntdata"/><Relationship Id="rId17" Type="http://schemas.openxmlformats.org/officeDocument/2006/relationships/slide" Target="slides/slide12.xml"/><Relationship Id="rId39" Type="http://schemas.openxmlformats.org/officeDocument/2006/relationships/font" Target="fonts/GillSans-regular.fntdata"/><Relationship Id="rId16" Type="http://schemas.openxmlformats.org/officeDocument/2006/relationships/slide" Target="slides/slide11.xml"/><Relationship Id="rId38" Type="http://schemas.openxmlformats.org/officeDocument/2006/relationships/font" Target="fonts/OpenSansExtraBold-boldItalic.fntdata"/><Relationship Id="rId19" Type="http://schemas.openxmlformats.org/officeDocument/2006/relationships/slide" Target="slides/slide14.xml"/><Relationship Id="rId18" Type="http://schemas.openxmlformats.org/officeDocument/2006/relationships/slide" Target="slides/slide1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2-06-15T17:01:29.455">
    <p:pos x="3938" y="1728"/>
    <p:text>this seems dated. do we want to show?</p:text>
  </p:cm>
  <p:cm authorId="1" idx="1" dt="2022-06-15T17:00:34.552">
    <p:pos x="3938" y="1728"/>
    <p:text>I figure we need something...</p:text>
  </p:cm>
  <p:cm authorId="1" idx="2" dt="2022-06-15T17:01:29.455">
    <p:pos x="3938" y="1728"/>
    <p:text>I'm up for other ideas if you have a suggestion</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799" cy="4572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2" y="0"/>
            <a:ext cx="2971799" cy="457200"/>
          </a:xfrm>
          <a:prstGeom prst="rect">
            <a:avLst/>
          </a:prstGeom>
          <a:noFill/>
          <a:ln>
            <a:noFill/>
          </a:ln>
        </p:spPr>
        <p:txBody>
          <a:bodyPr anchorCtr="0" anchor="t" bIns="91425" lIns="91425" spcFirstLastPara="1" rIns="91425" wrap="square" tIns="91425">
            <a:noAutofit/>
          </a:bodyPr>
          <a:lstStyle>
            <a:lvl1pPr lvl="0" marR="0" rtl="0" algn="r">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799" cy="457200"/>
          </a:xfrm>
          <a:prstGeom prst="rect">
            <a:avLst/>
          </a:prstGeom>
          <a:noFill/>
          <a:ln>
            <a:noFill/>
          </a:ln>
        </p:spPr>
        <p:txBody>
          <a:bodyPr anchorCtr="0" anchor="b" bIns="91425" lIns="91425" spcFirstLastPara="1" rIns="91425" wrap="square" tIns="91425">
            <a:noAutofit/>
          </a:bodyPr>
          <a:lstStyle>
            <a:lvl1pPr lvl="0" marR="0" rtl="0" algn="l">
              <a:lnSpc>
                <a:spcPct val="100000"/>
              </a:lnSpc>
              <a:spcBef>
                <a:spcPts val="0"/>
              </a:spcBef>
              <a:spcAft>
                <a:spcPts val="0"/>
              </a:spcAft>
              <a:buClr>
                <a:schemeClr val="dk1"/>
              </a:buClr>
              <a:buSzPts val="1200"/>
              <a:buFont typeface="Calibri"/>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chemeClr val="dk1"/>
              </a:buClr>
              <a:buSzPts val="1800"/>
              <a:buFont typeface="Calibri"/>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2" y="8685213"/>
            <a:ext cx="2971799" cy="4572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chemeClr val="dk1"/>
              </a:buClr>
              <a:buSzPts val="3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p1:notes"/>
          <p:cNvSpPr txBox="1"/>
          <p:nvPr>
            <p:ph idx="1" type="body"/>
          </p:nvPr>
        </p:nvSpPr>
        <p:spPr>
          <a:xfrm>
            <a:off x="685800" y="4343400"/>
            <a:ext cx="5486399"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200"/>
              <a:buFont typeface="Calibri"/>
              <a:buNone/>
            </a:pPr>
            <a:r>
              <a:t/>
            </a:r>
            <a:endParaRPr/>
          </a:p>
        </p:txBody>
      </p:sp>
      <p:sp>
        <p:nvSpPr>
          <p:cNvPr id="65" name="Google Shape;65;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80c76ce118_1_2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g80c76ce118_1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80c76ce118_6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80c76ce118_6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80c76ce118_6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80c76ce118_1_43: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g80c76ce118_1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80c76ce118_6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80c76ce118_6_8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g80c76ce118_6_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80c76ce118_1_86: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80c76ce118_1_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26368c92a4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26368c92a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126368c92a4_0_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26368c92a4_0_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26368c92a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g126368c92a4_0_6: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26368c92a4_0_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26368c92a4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26368c92a4_0_13: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26368c92a4_0_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26368c92a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g126368c92a4_0_20: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126368c92a4_0_4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126368c92a4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126368c92a4_0_41: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132470b5d0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 name="Google Shape;70;g132470b5d08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d8572928d2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d8572928d2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80c76ce118_1_10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80c76ce118_1_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0c76ce118_1_115: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80c76ce118_1_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80c76ce118_1_12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g80c76ce118_1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g80c76ce118_1_12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g80c76ce118_1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80c76ce118_1_144: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80c76ce118_1_1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0c76ce118_1_139: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g80c76ce118_1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13241f4f9a5_0_8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13241f4f9a5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g13241f4f9a5_0_87:notes"/>
          <p:cNvSpPr txBox="1"/>
          <p:nvPr>
            <p:ph idx="12" type="sldNum"/>
          </p:nvPr>
        </p:nvSpPr>
        <p:spPr>
          <a:xfrm>
            <a:off x="3884612" y="8685213"/>
            <a:ext cx="2971800" cy="4572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300"/>
              <a:buFont typeface="Calibri"/>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132470b5d0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 name="Google Shape;76;g132470b5d08_0_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32470b5d08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 name="Google Shape;83;g132470b5d08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are our marching orders.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84" name="Google Shape;84;g132470b5d08_0_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132470b5d08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g132470b5d08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are our marching orders.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90" name="Google Shape;90;g132470b5d08_0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32470b5d08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 name="Google Shape;96;g132470b5d08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0" lvl="0" marL="0" rtl="0" algn="l">
              <a:lnSpc>
                <a:spcPct val="100000"/>
              </a:lnSpc>
              <a:spcBef>
                <a:spcPts val="0"/>
              </a:spcBef>
              <a:spcAft>
                <a:spcPts val="0"/>
              </a:spcAft>
              <a:buSzPts val="1400"/>
              <a:buNone/>
            </a:pPr>
            <a:r>
              <a:rPr lang="en-US"/>
              <a:t>- LF Energy is taking the power of Linux and focusing it on energy</a:t>
            </a:r>
            <a:endParaRPr/>
          </a:p>
          <a:p>
            <a:pPr indent="-171450" lvl="0" marL="171450" rtl="0" algn="l">
              <a:lnSpc>
                <a:spcPct val="100000"/>
              </a:lnSpc>
              <a:spcBef>
                <a:spcPts val="0"/>
              </a:spcBef>
              <a:spcAft>
                <a:spcPts val="0"/>
              </a:spcAft>
              <a:buClr>
                <a:schemeClr val="lt1"/>
              </a:buClr>
              <a:buSzPts val="1200"/>
              <a:buFont typeface="Arial"/>
              <a:buChar char="•"/>
            </a:pPr>
            <a:r>
              <a:rPr lang="en-US"/>
              <a:t>But why do we exist?</a:t>
            </a:r>
            <a:endParaRPr/>
          </a:p>
          <a:p>
            <a:pPr indent="-171450" lvl="0" marL="171450" rtl="0" algn="l">
              <a:lnSpc>
                <a:spcPct val="100000"/>
              </a:lnSpc>
              <a:spcBef>
                <a:spcPts val="0"/>
              </a:spcBef>
              <a:spcAft>
                <a:spcPts val="0"/>
              </a:spcAft>
              <a:buClr>
                <a:schemeClr val="lt1"/>
              </a:buClr>
              <a:buSzPts val="1200"/>
              <a:buFont typeface="Arial"/>
              <a:buChar char="•"/>
            </a:pPr>
            <a:r>
              <a:rPr lang="en-US"/>
              <a:t>Because in energy we now face similar conditions as those examples we discussed in the private sector.</a:t>
            </a:r>
            <a:endParaRPr/>
          </a:p>
          <a:p>
            <a:pPr indent="-171450" lvl="0" marL="171450" rtl="0" algn="l">
              <a:lnSpc>
                <a:spcPct val="100000"/>
              </a:lnSpc>
              <a:spcBef>
                <a:spcPts val="0"/>
              </a:spcBef>
              <a:spcAft>
                <a:spcPts val="0"/>
              </a:spcAft>
              <a:buClr>
                <a:schemeClr val="lt1"/>
              </a:buClr>
              <a:buSzPts val="1200"/>
              <a:buFont typeface="Arial"/>
              <a:buChar char="•"/>
            </a:pPr>
            <a:r>
              <a:rPr lang="en-US"/>
              <a:t>We now must exist in an open source economy</a:t>
            </a:r>
            <a:endParaRPr/>
          </a:p>
          <a:p>
            <a:pPr indent="-95250" lvl="0" marL="171450" rtl="0" algn="l">
              <a:lnSpc>
                <a:spcPct val="100000"/>
              </a:lnSpc>
              <a:spcBef>
                <a:spcPts val="0"/>
              </a:spcBef>
              <a:spcAft>
                <a:spcPts val="0"/>
              </a:spcAft>
              <a:buClr>
                <a:schemeClr val="lt1"/>
              </a:buClr>
              <a:buSzPts val="1200"/>
              <a:buFont typeface="Arial"/>
              <a:buNone/>
            </a:pPr>
            <a:r>
              <a:t/>
            </a:r>
            <a:endParaRPr/>
          </a:p>
          <a:p>
            <a:pPr indent="0" lvl="0" marL="0" rtl="0" algn="l">
              <a:lnSpc>
                <a:spcPct val="100000"/>
              </a:lnSpc>
              <a:spcBef>
                <a:spcPts val="0"/>
              </a:spcBef>
              <a:spcAft>
                <a:spcPts val="0"/>
              </a:spcAft>
              <a:buSzPts val="1400"/>
              <a:buNone/>
            </a:pPr>
            <a:r>
              <a:t/>
            </a:r>
            <a:endParaRPr/>
          </a:p>
        </p:txBody>
      </p:sp>
      <p:sp>
        <p:nvSpPr>
          <p:cNvPr id="97" name="Google Shape;97;g132470b5d08_0_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32470b5d08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32470b5d08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Source: </a:t>
            </a:r>
            <a:r>
              <a:rPr lang="en-US" u="sng">
                <a:solidFill>
                  <a:schemeClr val="hlink"/>
                </a:solidFill>
                <a:hlinkClick r:id="rId2"/>
              </a:rPr>
              <a:t>https://landscape.lfenergy.org/pages/members</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32470b5d08_0_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g132470b5d08_0_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Plus another 3 by the end of the month.</a:t>
            </a:r>
            <a:endParaRPr/>
          </a:p>
        </p:txBody>
      </p:sp>
      <p:sp>
        <p:nvSpPr>
          <p:cNvPr id="146" name="Google Shape;146;g132470b5d08_0_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80c76ce118_1_7:notes"/>
          <p:cNvSpPr txBox="1"/>
          <p:nvPr>
            <p:ph idx="1" type="body"/>
          </p:nvPr>
        </p:nvSpPr>
        <p:spPr>
          <a:xfrm>
            <a:off x="685800" y="4400550"/>
            <a:ext cx="5486400" cy="360045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80c76ce118_1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2" name="Shape 12"/>
        <p:cNvGrpSpPr/>
        <p:nvPr/>
      </p:nvGrpSpPr>
      <p:grpSpPr>
        <a:xfrm>
          <a:off x="0" y="0"/>
          <a:ext cx="0" cy="0"/>
          <a:chOff x="0" y="0"/>
          <a:chExt cx="0" cy="0"/>
        </a:xfrm>
      </p:grpSpPr>
      <p:pic>
        <p:nvPicPr>
          <p:cNvPr id="13" name="Google Shape;13;p2"/>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4" name="Google Shape;14;p2"/>
          <p:cNvSpPr txBox="1"/>
          <p:nvPr>
            <p:ph type="ctrTitle"/>
          </p:nvPr>
        </p:nvSpPr>
        <p:spPr>
          <a:xfrm>
            <a:off x="1143000" y="1421175"/>
            <a:ext cx="6858000" cy="500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5" name="Shape 55"/>
        <p:cNvGrpSpPr/>
        <p:nvPr/>
      </p:nvGrpSpPr>
      <p:grpSpPr>
        <a:xfrm>
          <a:off x="0" y="0"/>
          <a:ext cx="0" cy="0"/>
          <a:chOff x="0" y="0"/>
          <a:chExt cx="0" cy="0"/>
        </a:xfrm>
      </p:grpSpPr>
      <p:sp>
        <p:nvSpPr>
          <p:cNvPr id="56" name="Google Shape;56;p11"/>
          <p:cNvSpPr txBox="1"/>
          <p:nvPr>
            <p:ph type="title"/>
          </p:nvPr>
        </p:nvSpPr>
        <p:spPr>
          <a:xfrm>
            <a:off x="342900" y="685800"/>
            <a:ext cx="843525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3000"/>
              <a:buFont typeface="Century Gothic"/>
              <a:buNone/>
              <a:defRPr b="0" i="0" sz="3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sz="1100"/>
            </a:lvl2pPr>
            <a:lvl3pPr lvl="2" rtl="0" algn="l">
              <a:lnSpc>
                <a:spcPct val="100000"/>
              </a:lnSpc>
              <a:spcBef>
                <a:spcPts val="0"/>
              </a:spcBef>
              <a:spcAft>
                <a:spcPts val="0"/>
              </a:spcAft>
              <a:buSzPts val="1100"/>
              <a:buNone/>
              <a:defRPr sz="1100"/>
            </a:lvl3pPr>
            <a:lvl4pPr lvl="3" rtl="0" algn="l">
              <a:lnSpc>
                <a:spcPct val="100000"/>
              </a:lnSpc>
              <a:spcBef>
                <a:spcPts val="0"/>
              </a:spcBef>
              <a:spcAft>
                <a:spcPts val="0"/>
              </a:spcAft>
              <a:buSzPts val="1100"/>
              <a:buNone/>
              <a:defRPr sz="1100"/>
            </a:lvl4pPr>
            <a:lvl5pPr lvl="4" rtl="0" algn="l">
              <a:lnSpc>
                <a:spcPct val="100000"/>
              </a:lnSpc>
              <a:spcBef>
                <a:spcPts val="0"/>
              </a:spcBef>
              <a:spcAft>
                <a:spcPts val="0"/>
              </a:spcAft>
              <a:buSzPts val="1100"/>
              <a:buNone/>
              <a:defRPr sz="1100"/>
            </a:lvl5pPr>
            <a:lvl6pPr lvl="5" rtl="0" algn="l">
              <a:lnSpc>
                <a:spcPct val="100000"/>
              </a:lnSpc>
              <a:spcBef>
                <a:spcPts val="0"/>
              </a:spcBef>
              <a:spcAft>
                <a:spcPts val="0"/>
              </a:spcAft>
              <a:buSzPts val="1100"/>
              <a:buNone/>
              <a:defRPr sz="1100"/>
            </a:lvl6pPr>
            <a:lvl7pPr lvl="6" rtl="0" algn="l">
              <a:lnSpc>
                <a:spcPct val="100000"/>
              </a:lnSpc>
              <a:spcBef>
                <a:spcPts val="0"/>
              </a:spcBef>
              <a:spcAft>
                <a:spcPts val="0"/>
              </a:spcAft>
              <a:buSzPts val="1100"/>
              <a:buNone/>
              <a:defRPr sz="1100"/>
            </a:lvl7pPr>
            <a:lvl8pPr lvl="7" rtl="0" algn="l">
              <a:lnSpc>
                <a:spcPct val="100000"/>
              </a:lnSpc>
              <a:spcBef>
                <a:spcPts val="0"/>
              </a:spcBef>
              <a:spcAft>
                <a:spcPts val="0"/>
              </a:spcAft>
              <a:buSzPts val="1100"/>
              <a:buNone/>
              <a:defRPr sz="1100"/>
            </a:lvl8pPr>
            <a:lvl9pPr lvl="8" rtl="0" algn="l">
              <a:lnSpc>
                <a:spcPct val="100000"/>
              </a:lnSpc>
              <a:spcBef>
                <a:spcPts val="0"/>
              </a:spcBef>
              <a:spcAft>
                <a:spcPts val="0"/>
              </a:spcAft>
              <a:buSzPts val="1100"/>
              <a:buNone/>
              <a:defRPr sz="1100"/>
            </a:lvl9pPr>
          </a:lstStyle>
          <a:p/>
        </p:txBody>
      </p:sp>
      <p:pic>
        <p:nvPicPr>
          <p:cNvPr id="57" name="Google Shape;57;p11"/>
          <p:cNvPicPr preferRelativeResize="0"/>
          <p:nvPr/>
        </p:nvPicPr>
        <p:blipFill rotWithShape="1">
          <a:blip r:embed="rId2">
            <a:alphaModFix/>
          </a:blip>
          <a:srcRect b="0" l="0" r="0" t="0"/>
          <a:stretch/>
        </p:blipFill>
        <p:spPr>
          <a:xfrm>
            <a:off x="342900" y="4831910"/>
            <a:ext cx="1465637" cy="188862"/>
          </a:xfrm>
          <a:prstGeom prst="rect">
            <a:avLst/>
          </a:prstGeom>
          <a:noFill/>
          <a:ln>
            <a:noFill/>
          </a:ln>
        </p:spPr>
      </p:pic>
      <p:sp>
        <p:nvSpPr>
          <p:cNvPr id="58" name="Google Shape;58;p11"/>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9" name="Shape 59"/>
        <p:cNvGrpSpPr/>
        <p:nvPr/>
      </p:nvGrpSpPr>
      <p:grpSpPr>
        <a:xfrm>
          <a:off x="0" y="0"/>
          <a:ext cx="0" cy="0"/>
          <a:chOff x="0" y="0"/>
          <a:chExt cx="0" cy="0"/>
        </a:xfrm>
      </p:grpSpPr>
      <p:sp>
        <p:nvSpPr>
          <p:cNvPr id="60" name="Google Shape;60;p12"/>
          <p:cNvSpPr/>
          <p:nvPr>
            <p:ph idx="2" type="pic"/>
          </p:nvPr>
        </p:nvSpPr>
        <p:spPr>
          <a:xfrm>
            <a:off x="4572000" y="0"/>
            <a:ext cx="4572000" cy="5143500"/>
          </a:xfrm>
          <a:prstGeom prst="rect">
            <a:avLst/>
          </a:prstGeom>
          <a:solidFill>
            <a:srgbClr val="7F7F7F"/>
          </a:solidFill>
          <a:ln>
            <a:noFill/>
          </a:ln>
        </p:spPr>
      </p:sp>
      <p:sp>
        <p:nvSpPr>
          <p:cNvPr id="61" name="Google Shape;61;p12"/>
          <p:cNvSpPr txBox="1"/>
          <p:nvPr>
            <p:ph idx="1" type="body"/>
          </p:nvPr>
        </p:nvSpPr>
        <p:spPr>
          <a:xfrm>
            <a:off x="5143500" y="342900"/>
            <a:ext cx="3429000" cy="4499325"/>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sz="1100">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sz="1100">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sz="1100">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sz="1100">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sz="1100">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sz="1100"/>
            </a:lvl6pPr>
            <a:lvl7pPr indent="-317500" lvl="6" marL="3200400" rtl="0" algn="l">
              <a:lnSpc>
                <a:spcPct val="90000"/>
              </a:lnSpc>
              <a:spcBef>
                <a:spcPts val="400"/>
              </a:spcBef>
              <a:spcAft>
                <a:spcPts val="0"/>
              </a:spcAft>
              <a:buClr>
                <a:schemeClr val="lt1"/>
              </a:buClr>
              <a:buSzPts val="1400"/>
              <a:buChar char="•"/>
              <a:defRPr sz="1100"/>
            </a:lvl7pPr>
            <a:lvl8pPr indent="-317500" lvl="7" marL="3657600" rtl="0" algn="l">
              <a:lnSpc>
                <a:spcPct val="90000"/>
              </a:lnSpc>
              <a:spcBef>
                <a:spcPts val="400"/>
              </a:spcBef>
              <a:spcAft>
                <a:spcPts val="0"/>
              </a:spcAft>
              <a:buClr>
                <a:schemeClr val="lt1"/>
              </a:buClr>
              <a:buSzPts val="1400"/>
              <a:buChar char="•"/>
              <a:defRPr sz="1100"/>
            </a:lvl8pPr>
            <a:lvl9pPr indent="-317500" lvl="8" marL="4114800" rtl="0" algn="l">
              <a:lnSpc>
                <a:spcPct val="90000"/>
              </a:lnSpc>
              <a:spcBef>
                <a:spcPts val="400"/>
              </a:spcBef>
              <a:spcAft>
                <a:spcPts val="0"/>
              </a:spcAft>
              <a:buClr>
                <a:schemeClr val="lt1"/>
              </a:buClr>
              <a:buSzPts val="1400"/>
              <a:buChar char="•"/>
              <a:defRPr sz="1100"/>
            </a:lvl9pPr>
          </a:lstStyle>
          <a:p/>
        </p:txBody>
      </p:sp>
      <p:sp>
        <p:nvSpPr>
          <p:cNvPr id="62" name="Google Shape;62;p12"/>
          <p:cNvSpPr txBox="1"/>
          <p:nvPr>
            <p:ph idx="3" type="body"/>
          </p:nvPr>
        </p:nvSpPr>
        <p:spPr>
          <a:xfrm>
            <a:off x="960459" y="342900"/>
            <a:ext cx="2571750" cy="4499325"/>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sz="1100">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sz="1100">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sz="1100">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sz="1100">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sz="1100">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sz="1100"/>
            </a:lvl6pPr>
            <a:lvl7pPr indent="-317500" lvl="6" marL="3200400" rtl="0" algn="l">
              <a:lnSpc>
                <a:spcPct val="90000"/>
              </a:lnSpc>
              <a:spcBef>
                <a:spcPts val="400"/>
              </a:spcBef>
              <a:spcAft>
                <a:spcPts val="0"/>
              </a:spcAft>
              <a:buClr>
                <a:schemeClr val="lt1"/>
              </a:buClr>
              <a:buSzPts val="1400"/>
              <a:buChar char="•"/>
              <a:defRPr sz="1100"/>
            </a:lvl7pPr>
            <a:lvl8pPr indent="-317500" lvl="7" marL="3657600" rtl="0" algn="l">
              <a:lnSpc>
                <a:spcPct val="90000"/>
              </a:lnSpc>
              <a:spcBef>
                <a:spcPts val="400"/>
              </a:spcBef>
              <a:spcAft>
                <a:spcPts val="0"/>
              </a:spcAft>
              <a:buClr>
                <a:schemeClr val="lt1"/>
              </a:buClr>
              <a:buSzPts val="1400"/>
              <a:buChar char="•"/>
              <a:defRPr sz="1100"/>
            </a:lvl8pPr>
            <a:lvl9pPr indent="-317500" lvl="8" marL="4114800" rtl="0" algn="l">
              <a:lnSpc>
                <a:spcPct val="90000"/>
              </a:lnSpc>
              <a:spcBef>
                <a:spcPts val="400"/>
              </a:spcBef>
              <a:spcAft>
                <a:spcPts val="0"/>
              </a:spcAft>
              <a:buClr>
                <a:schemeClr val="lt1"/>
              </a:buClr>
              <a:buSzPts val="1400"/>
              <a:buChar char="•"/>
              <a:defRPr sz="1100"/>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78561" l="0" r="0" t="0"/>
          <a:stretch/>
        </p:blipFill>
        <p:spPr>
          <a:xfrm>
            <a:off x="0" y="-2"/>
            <a:ext cx="9144000" cy="1025476"/>
          </a:xfrm>
          <a:prstGeom prst="rect">
            <a:avLst/>
          </a:prstGeom>
          <a:noFill/>
          <a:ln>
            <a:noFill/>
          </a:ln>
        </p:spPr>
      </p:pic>
      <p:sp>
        <p:nvSpPr>
          <p:cNvPr id="17" name="Google Shape;17;p3"/>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8" name="Google Shape;18;p3"/>
          <p:cNvPicPr preferRelativeResize="0"/>
          <p:nvPr/>
        </p:nvPicPr>
        <p:blipFill rotWithShape="1">
          <a:blip r:embed="rId3">
            <a:alphaModFix/>
          </a:blip>
          <a:srcRect b="0" l="0" r="0" t="0"/>
          <a:stretch/>
        </p:blipFill>
        <p:spPr>
          <a:xfrm>
            <a:off x="342900" y="4852819"/>
            <a:ext cx="1465639" cy="188862"/>
          </a:xfrm>
          <a:prstGeom prst="rect">
            <a:avLst/>
          </a:prstGeom>
          <a:noFill/>
          <a:ln>
            <a:noFill/>
          </a:ln>
        </p:spPr>
      </p:pic>
      <p:sp>
        <p:nvSpPr>
          <p:cNvPr id="19" name="Google Shape;19;p3"/>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
        <p:nvSpPr>
          <p:cNvPr id="20" name="Google Shape;20;p3"/>
          <p:cNvSpPr txBox="1"/>
          <p:nvPr>
            <p:ph type="title"/>
          </p:nvPr>
        </p:nvSpPr>
        <p:spPr>
          <a:xfrm>
            <a:off x="462700" y="299751"/>
            <a:ext cx="8180100" cy="45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21" name="Shape 21"/>
        <p:cNvGrpSpPr/>
        <p:nvPr/>
      </p:nvGrpSpPr>
      <p:grpSpPr>
        <a:xfrm>
          <a:off x="0" y="0"/>
          <a:ext cx="0" cy="0"/>
          <a:chOff x="0" y="0"/>
          <a:chExt cx="0" cy="0"/>
        </a:xfrm>
      </p:grpSpPr>
      <p:pic>
        <p:nvPicPr>
          <p:cNvPr id="22" name="Google Shape;22;p4"/>
          <p:cNvPicPr preferRelativeResize="0"/>
          <p:nvPr/>
        </p:nvPicPr>
        <p:blipFill rotWithShape="1">
          <a:blip r:embed="rId2">
            <a:alphaModFix/>
          </a:blip>
          <a:srcRect b="78561" l="0" r="0" t="0"/>
          <a:stretch/>
        </p:blipFill>
        <p:spPr>
          <a:xfrm>
            <a:off x="0" y="-2"/>
            <a:ext cx="9144000" cy="1025476"/>
          </a:xfrm>
          <a:prstGeom prst="rect">
            <a:avLst/>
          </a:prstGeom>
          <a:noFill/>
          <a:ln>
            <a:noFill/>
          </a:ln>
        </p:spPr>
      </p:pic>
      <p:cxnSp>
        <p:nvCxnSpPr>
          <p:cNvPr id="23" name="Google Shape;23;p4"/>
          <p:cNvCxnSpPr/>
          <p:nvPr/>
        </p:nvCxnSpPr>
        <p:spPr>
          <a:xfrm rot="10800000">
            <a:off x="3066335" y="1440090"/>
            <a:ext cx="0" cy="3394800"/>
          </a:xfrm>
          <a:prstGeom prst="straightConnector1">
            <a:avLst/>
          </a:prstGeom>
          <a:noFill/>
          <a:ln cap="flat" cmpd="sng" w="12700">
            <a:solidFill>
              <a:srgbClr val="0070C0"/>
            </a:solidFill>
            <a:prstDash val="solid"/>
            <a:miter lim="800000"/>
            <a:headEnd len="sm" w="sm" type="none"/>
            <a:tailEnd len="sm" w="sm" type="none"/>
          </a:ln>
        </p:spPr>
      </p:cxnSp>
      <p:cxnSp>
        <p:nvCxnSpPr>
          <p:cNvPr id="24" name="Google Shape;24;p4"/>
          <p:cNvCxnSpPr/>
          <p:nvPr/>
        </p:nvCxnSpPr>
        <p:spPr>
          <a:xfrm rot="10800000">
            <a:off x="6077665" y="1440090"/>
            <a:ext cx="0" cy="3394800"/>
          </a:xfrm>
          <a:prstGeom prst="straightConnector1">
            <a:avLst/>
          </a:prstGeom>
          <a:noFill/>
          <a:ln cap="flat" cmpd="sng" w="12700">
            <a:solidFill>
              <a:srgbClr val="0070C0"/>
            </a:solidFill>
            <a:prstDash val="solid"/>
            <a:miter lim="800000"/>
            <a:headEnd len="sm" w="sm" type="none"/>
            <a:tailEnd len="sm" w="sm" type="none"/>
          </a:ln>
        </p:spPr>
      </p:cxnSp>
      <p:sp>
        <p:nvSpPr>
          <p:cNvPr id="25" name="Google Shape;25;p4"/>
          <p:cNvSpPr txBox="1"/>
          <p:nvPr>
            <p:ph idx="1" type="body"/>
          </p:nvPr>
        </p:nvSpPr>
        <p:spPr>
          <a:xfrm>
            <a:off x="342899" y="1135380"/>
            <a:ext cx="2469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6" name="Google Shape;26;p4"/>
          <p:cNvSpPr txBox="1"/>
          <p:nvPr>
            <p:ph idx="2" type="body"/>
          </p:nvPr>
        </p:nvSpPr>
        <p:spPr>
          <a:xfrm>
            <a:off x="3326130" y="1135380"/>
            <a:ext cx="2469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7" name="Google Shape;27;p4"/>
          <p:cNvSpPr txBox="1"/>
          <p:nvPr>
            <p:ph idx="3" type="body"/>
          </p:nvPr>
        </p:nvSpPr>
        <p:spPr>
          <a:xfrm>
            <a:off x="6309360" y="1135380"/>
            <a:ext cx="2469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 name="Google Shape;28;p4"/>
          <p:cNvSpPr txBox="1"/>
          <p:nvPr>
            <p:ph type="title"/>
          </p:nvPr>
        </p:nvSpPr>
        <p:spPr>
          <a:xfrm>
            <a:off x="462700" y="299751"/>
            <a:ext cx="8180100" cy="45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29" name="Google Shape;29;p4"/>
          <p:cNvPicPr preferRelativeResize="0"/>
          <p:nvPr/>
        </p:nvPicPr>
        <p:blipFill rotWithShape="1">
          <a:blip r:embed="rId3">
            <a:alphaModFix/>
          </a:blip>
          <a:srcRect b="0" l="0" r="0" t="0"/>
          <a:stretch/>
        </p:blipFill>
        <p:spPr>
          <a:xfrm>
            <a:off x="342900" y="4852819"/>
            <a:ext cx="1465639" cy="188862"/>
          </a:xfrm>
          <a:prstGeom prst="rect">
            <a:avLst/>
          </a:prstGeom>
          <a:noFill/>
          <a:ln>
            <a:noFill/>
          </a:ln>
        </p:spPr>
      </p:pic>
      <p:sp>
        <p:nvSpPr>
          <p:cNvPr id="30" name="Google Shape;30;p4"/>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 name="Shape 31"/>
        <p:cNvGrpSpPr/>
        <p:nvPr/>
      </p:nvGrpSpPr>
      <p:grpSpPr>
        <a:xfrm>
          <a:off x="0" y="0"/>
          <a:ext cx="0" cy="0"/>
          <a:chOff x="0" y="0"/>
          <a:chExt cx="0" cy="0"/>
        </a:xfrm>
      </p:grpSpPr>
      <p:pic>
        <p:nvPicPr>
          <p:cNvPr id="32" name="Google Shape;32;p5"/>
          <p:cNvPicPr preferRelativeResize="0"/>
          <p:nvPr/>
        </p:nvPicPr>
        <p:blipFill rotWithShape="1">
          <a:blip r:embed="rId2">
            <a:alphaModFix/>
          </a:blip>
          <a:srcRect b="78561" l="0" r="0" t="0"/>
          <a:stretch/>
        </p:blipFill>
        <p:spPr>
          <a:xfrm>
            <a:off x="0" y="-2"/>
            <a:ext cx="9144000" cy="1025476"/>
          </a:xfrm>
          <a:prstGeom prst="rect">
            <a:avLst/>
          </a:prstGeom>
          <a:noFill/>
          <a:ln>
            <a:noFill/>
          </a:ln>
        </p:spPr>
      </p:pic>
      <p:sp>
        <p:nvSpPr>
          <p:cNvPr id="33" name="Google Shape;33;p5"/>
          <p:cNvSpPr/>
          <p:nvPr>
            <p:ph idx="2" type="pic"/>
          </p:nvPr>
        </p:nvSpPr>
        <p:spPr>
          <a:xfrm>
            <a:off x="4572000" y="0"/>
            <a:ext cx="4572000" cy="5143500"/>
          </a:xfrm>
          <a:prstGeom prst="rect">
            <a:avLst/>
          </a:prstGeom>
          <a:solidFill>
            <a:srgbClr val="FEFEFE"/>
          </a:solidFill>
          <a:ln>
            <a:noFill/>
          </a:ln>
        </p:spPr>
        <p:txBody>
          <a:bodyPr anchorCtr="0" anchor="t" bIns="0" lIns="0" spcFirstLastPara="1" rIns="0" wrap="square" tIns="0">
            <a:noAutofit/>
          </a:bodyPr>
          <a:lstStyle>
            <a:lvl1pPr lvl="0" marR="0" rtl="0" algn="l">
              <a:lnSpc>
                <a:spcPct val="100000"/>
              </a:lnSpc>
              <a:spcBef>
                <a:spcPts val="9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9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9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9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900"/>
              </a:spcBef>
              <a:spcAft>
                <a:spcPts val="0"/>
              </a:spcAft>
              <a:buClr>
                <a:schemeClr val="lt1"/>
              </a:buClr>
              <a:buSzPts val="1500"/>
              <a:buFont typeface="Arial"/>
              <a:buChar char="•"/>
              <a:defRPr b="0" i="0" sz="15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400"/>
              </a:spcBef>
              <a:spcAft>
                <a:spcPts val="0"/>
              </a:spcAft>
              <a:buClr>
                <a:schemeClr val="lt1"/>
              </a:buClr>
              <a:buSzPts val="1400"/>
              <a:buFont typeface="Arial"/>
              <a:buChar char="•"/>
              <a:defRPr b="0" i="0" sz="1400" u="none" cap="none" strike="noStrike">
                <a:solidFill>
                  <a:schemeClr val="lt1"/>
                </a:solidFill>
                <a:latin typeface="Century Gothic"/>
                <a:ea typeface="Century Gothic"/>
                <a:cs typeface="Century Gothic"/>
                <a:sym typeface="Century Gothic"/>
              </a:defRPr>
            </a:lvl9pPr>
          </a:lstStyle>
          <a:p/>
        </p:txBody>
      </p:sp>
      <p:sp>
        <p:nvSpPr>
          <p:cNvPr id="34" name="Google Shape;34;p5"/>
          <p:cNvSpPr txBox="1"/>
          <p:nvPr>
            <p:ph idx="1" type="body"/>
          </p:nvPr>
        </p:nvSpPr>
        <p:spPr>
          <a:xfrm>
            <a:off x="342899" y="1440180"/>
            <a:ext cx="38757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5" name="Google Shape;35;p5"/>
          <p:cNvSpPr txBox="1"/>
          <p:nvPr>
            <p:ph type="title"/>
          </p:nvPr>
        </p:nvSpPr>
        <p:spPr>
          <a:xfrm>
            <a:off x="342900" y="342900"/>
            <a:ext cx="3875700" cy="3678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latin typeface="Century Gothic"/>
                <a:ea typeface="Century Gothic"/>
                <a:cs typeface="Century Gothic"/>
                <a:sym typeface="Century Gothic"/>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36" name="Google Shape;36;p5"/>
          <p:cNvPicPr preferRelativeResize="0"/>
          <p:nvPr/>
        </p:nvPicPr>
        <p:blipFill rotWithShape="1">
          <a:blip r:embed="rId3">
            <a:alphaModFix/>
          </a:blip>
          <a:srcRect b="0" l="0" r="0" t="0"/>
          <a:stretch/>
        </p:blipFill>
        <p:spPr>
          <a:xfrm>
            <a:off x="342900" y="4852819"/>
            <a:ext cx="1465639" cy="188862"/>
          </a:xfrm>
          <a:prstGeom prst="rect">
            <a:avLst/>
          </a:prstGeom>
          <a:noFill/>
          <a:ln>
            <a:noFill/>
          </a:ln>
        </p:spPr>
      </p:pic>
      <p:sp>
        <p:nvSpPr>
          <p:cNvPr id="37" name="Google Shape;37;p5"/>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8" name="Shape 38"/>
        <p:cNvGrpSpPr/>
        <p:nvPr/>
      </p:nvGrpSpPr>
      <p:grpSpPr>
        <a:xfrm>
          <a:off x="0" y="0"/>
          <a:ext cx="0" cy="0"/>
          <a:chOff x="0" y="0"/>
          <a:chExt cx="0" cy="0"/>
        </a:xfrm>
      </p:grpSpPr>
      <p:pic>
        <p:nvPicPr>
          <p:cNvPr id="39" name="Google Shape;39;p6"/>
          <p:cNvPicPr preferRelativeResize="0"/>
          <p:nvPr/>
        </p:nvPicPr>
        <p:blipFill rotWithShape="1">
          <a:blip r:embed="rId2">
            <a:alphaModFix/>
          </a:blip>
          <a:srcRect b="78561" l="0" r="0" t="0"/>
          <a:stretch/>
        </p:blipFill>
        <p:spPr>
          <a:xfrm>
            <a:off x="0" y="-2"/>
            <a:ext cx="9144000" cy="1025476"/>
          </a:xfrm>
          <a:prstGeom prst="rect">
            <a:avLst/>
          </a:prstGeom>
          <a:noFill/>
          <a:ln>
            <a:noFill/>
          </a:ln>
        </p:spPr>
      </p:pic>
      <p:sp>
        <p:nvSpPr>
          <p:cNvPr id="40" name="Google Shape;40;p6"/>
          <p:cNvSpPr txBox="1"/>
          <p:nvPr>
            <p:ph type="title"/>
          </p:nvPr>
        </p:nvSpPr>
        <p:spPr>
          <a:xfrm>
            <a:off x="462700" y="299751"/>
            <a:ext cx="8180100" cy="45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pic>
        <p:nvPicPr>
          <p:cNvPr id="41" name="Google Shape;41;p6"/>
          <p:cNvPicPr preferRelativeResize="0"/>
          <p:nvPr/>
        </p:nvPicPr>
        <p:blipFill rotWithShape="1">
          <a:blip r:embed="rId3">
            <a:alphaModFix/>
          </a:blip>
          <a:srcRect b="0" l="0" r="0" t="0"/>
          <a:stretch/>
        </p:blipFill>
        <p:spPr>
          <a:xfrm>
            <a:off x="342900" y="4852819"/>
            <a:ext cx="1465639" cy="188862"/>
          </a:xfrm>
          <a:prstGeom prst="rect">
            <a:avLst/>
          </a:prstGeom>
          <a:noFill/>
          <a:ln>
            <a:noFill/>
          </a:ln>
        </p:spPr>
      </p:pic>
      <p:sp>
        <p:nvSpPr>
          <p:cNvPr id="42" name="Google Shape;42;p6"/>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 name="Shape 43"/>
        <p:cNvGrpSpPr/>
        <p:nvPr/>
      </p:nvGrpSpPr>
      <p:grpSpPr>
        <a:xfrm>
          <a:off x="0" y="0"/>
          <a:ext cx="0" cy="0"/>
          <a:chOff x="0" y="0"/>
          <a:chExt cx="0" cy="0"/>
        </a:xfrm>
      </p:grpSpPr>
      <p:pic>
        <p:nvPicPr>
          <p:cNvPr id="44" name="Google Shape;44;p7"/>
          <p:cNvPicPr preferRelativeResize="0"/>
          <p:nvPr/>
        </p:nvPicPr>
        <p:blipFill rotWithShape="1">
          <a:blip r:embed="rId2">
            <a:alphaModFix/>
          </a:blip>
          <a:srcRect b="0" l="0" r="0" t="0"/>
          <a:stretch/>
        </p:blipFill>
        <p:spPr>
          <a:xfrm>
            <a:off x="342900" y="4852819"/>
            <a:ext cx="1465639" cy="188862"/>
          </a:xfrm>
          <a:prstGeom prst="rect">
            <a:avLst/>
          </a:prstGeom>
          <a:noFill/>
          <a:ln>
            <a:noFill/>
          </a:ln>
        </p:spPr>
      </p:pic>
      <p:sp>
        <p:nvSpPr>
          <p:cNvPr id="45" name="Google Shape;45;p7"/>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0" i="0" lang="en-US" sz="1100" u="none" cap="none" strike="noStrike">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481950" y="3069326"/>
            <a:ext cx="8180100" cy="455700"/>
          </a:xfrm>
          <a:prstGeom prst="rect">
            <a:avLst/>
          </a:prstGeom>
        </p:spPr>
        <p:txBody>
          <a:bodyPr anchorCtr="0" anchor="t" bIns="0" lIns="0" spcFirstLastPara="1" rIns="0" wrap="square" tIns="0">
            <a:noAutofit/>
          </a:bodyPr>
          <a:lstStyle>
            <a:lvl1pPr lvl="0" rtl="0" algn="ctr">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pic>
        <p:nvPicPr>
          <p:cNvPr id="48" name="Google Shape;48;p8"/>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49" name="Shape 49"/>
        <p:cNvGrpSpPr/>
        <p:nvPr/>
      </p:nvGrpSpPr>
      <p:grpSpPr>
        <a:xfrm>
          <a:off x="0" y="0"/>
          <a:ext cx="0" cy="0"/>
          <a:chOff x="0" y="0"/>
          <a:chExt cx="0" cy="0"/>
        </a:xfrm>
      </p:grpSpPr>
      <p:sp>
        <p:nvSpPr>
          <p:cNvPr id="50" name="Google Shape;50;p9"/>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US"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51" name="Google Shape;51;p9"/>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US" sz="2100" u="none" cap="none" strike="noStrike">
                <a:solidFill>
                  <a:srgbClr val="FFFFFF"/>
                </a:solidFill>
                <a:latin typeface="Century Gothic"/>
                <a:ea typeface="Century Gothic"/>
                <a:cs typeface="Century Gothic"/>
                <a:sym typeface="Century Gothic"/>
              </a:rPr>
              <a:t>Shuli Goodman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US" sz="1700" u="none" cap="none" strike="noStrike">
                <a:solidFill>
                  <a:srgbClr val="FFFFFF"/>
                </a:solidFill>
                <a:latin typeface="Century Gothic"/>
                <a:ea typeface="Century Gothic"/>
                <a:cs typeface="Century Gothic"/>
                <a:sym typeface="Century Gothic"/>
              </a:rPr>
              <a:t>Executive Director</a:t>
            </a:r>
            <a:br>
              <a:rPr b="0" i="0" lang="en-US" sz="1700" u="none" cap="none" strike="noStrike">
                <a:solidFill>
                  <a:srgbClr val="FFFFFF"/>
                </a:solidFill>
                <a:latin typeface="Century Gothic"/>
                <a:ea typeface="Century Gothic"/>
                <a:cs typeface="Century Gothic"/>
                <a:sym typeface="Century Gothic"/>
              </a:rPr>
            </a:br>
            <a:r>
              <a:rPr b="0" i="0" lang="en-US" sz="1700" u="none" cap="none" strike="noStrike">
                <a:solidFill>
                  <a:srgbClr val="FFFFFF"/>
                </a:solidFill>
                <a:latin typeface="Century Gothic"/>
                <a:ea typeface="Century Gothic"/>
                <a:cs typeface="Century Gothic"/>
                <a:sym typeface="Century Gothic"/>
              </a:rPr>
              <a:t>Linux Foundation Energy</a:t>
            </a:r>
            <a:br>
              <a:rPr b="0" i="0" lang="en-US" sz="1700" u="none" cap="none" strike="noStrike">
                <a:solidFill>
                  <a:srgbClr val="FFFFFF"/>
                </a:solidFill>
                <a:latin typeface="Century Gothic"/>
                <a:ea typeface="Century Gothic"/>
                <a:cs typeface="Century Gothic"/>
                <a:sym typeface="Century Gothic"/>
              </a:rPr>
            </a:br>
            <a:r>
              <a:rPr b="0" i="0" lang="en-US"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52" name="Google Shape;52;p9"/>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US" sz="1500" u="none" cap="none" strike="noStrike">
                <a:solidFill>
                  <a:srgbClr val="FFFFFF"/>
                </a:solidFill>
                <a:latin typeface="Century Gothic"/>
                <a:ea typeface="Century Gothic"/>
                <a:cs typeface="Century Gothic"/>
                <a:sym typeface="Century Gothic"/>
              </a:rPr>
              <a:t>Our Website: </a:t>
            </a:r>
            <a:r>
              <a:rPr b="0" i="0" lang="en-US"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US"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US" sz="1500" u="none" cap="none" strike="noStrike">
                <a:solidFill>
                  <a:srgbClr val="FFFFFF"/>
                </a:solidFill>
                <a:latin typeface="Century Gothic"/>
                <a:ea typeface="Century Gothic"/>
                <a:cs typeface="Century Gothic"/>
                <a:sym typeface="Century Gothic"/>
              </a:rPr>
              <a:t>Membership:</a:t>
            </a:r>
            <a:r>
              <a:rPr lang="en-US" sz="1500" u="sng">
                <a:solidFill>
                  <a:srgbClr val="FFFFFF"/>
                </a:solidFill>
                <a:latin typeface="Century Gothic"/>
                <a:ea typeface="Century Gothic"/>
                <a:cs typeface="Century Gothic"/>
                <a:sym typeface="Century Gothic"/>
              </a:rPr>
              <a:t> </a:t>
            </a:r>
            <a:r>
              <a:rPr lang="en-US"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US"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US" sz="1500" u="none" cap="none" strike="noStrike">
                <a:solidFill>
                  <a:srgbClr val="FFFFFF"/>
                </a:solidFill>
                <a:latin typeface="Century Gothic"/>
                <a:ea typeface="Century Gothic"/>
                <a:cs typeface="Century Gothic"/>
                <a:sym typeface="Century Gothic"/>
              </a:rPr>
              <a:t>Mailing Lists: </a:t>
            </a:r>
            <a:r>
              <a:rPr b="0" i="0" lang="en-US"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US" sz="1500">
                <a:solidFill>
                  <a:srgbClr val="FFFFFF"/>
                </a:solidFill>
                <a:latin typeface="Century Gothic"/>
                <a:ea typeface="Century Gothic"/>
                <a:cs typeface="Century Gothic"/>
                <a:sym typeface="Century Gothic"/>
              </a:rPr>
              <a:t>Our Wiki: </a:t>
            </a:r>
            <a:r>
              <a:rPr lang="en-US"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53" name="Google Shape;53;p9"/>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2">
    <p:spTree>
      <p:nvGrpSpPr>
        <p:cNvPr id="54" name="Shape 5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462700" y="299751"/>
            <a:ext cx="8180100" cy="4557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3000"/>
              <a:buFont typeface="Century Gothic"/>
              <a:buNone/>
              <a:defRPr b="0" i="0" sz="3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100"/>
              <a:buNone/>
              <a:defRPr sz="1400"/>
            </a:lvl2pPr>
            <a:lvl3pPr lvl="2" rtl="0">
              <a:spcBef>
                <a:spcPts val="0"/>
              </a:spcBef>
              <a:spcAft>
                <a:spcPts val="0"/>
              </a:spcAft>
              <a:buSzPts val="1100"/>
              <a:buNone/>
              <a:defRPr sz="1400"/>
            </a:lvl3pPr>
            <a:lvl4pPr lvl="3" rtl="0">
              <a:spcBef>
                <a:spcPts val="0"/>
              </a:spcBef>
              <a:spcAft>
                <a:spcPts val="0"/>
              </a:spcAft>
              <a:buSzPts val="1100"/>
              <a:buNone/>
              <a:defRPr sz="1400"/>
            </a:lvl4pPr>
            <a:lvl5pPr lvl="4" rtl="0">
              <a:spcBef>
                <a:spcPts val="0"/>
              </a:spcBef>
              <a:spcAft>
                <a:spcPts val="0"/>
              </a:spcAft>
              <a:buSzPts val="1100"/>
              <a:buNone/>
              <a:defRPr sz="1400"/>
            </a:lvl5pPr>
            <a:lvl6pPr lvl="5" rtl="0">
              <a:spcBef>
                <a:spcPts val="0"/>
              </a:spcBef>
              <a:spcAft>
                <a:spcPts val="0"/>
              </a:spcAft>
              <a:buSzPts val="1100"/>
              <a:buNone/>
              <a:defRPr sz="1400"/>
            </a:lvl6pPr>
            <a:lvl7pPr lvl="6" rtl="0">
              <a:spcBef>
                <a:spcPts val="0"/>
              </a:spcBef>
              <a:spcAft>
                <a:spcPts val="0"/>
              </a:spcAft>
              <a:buSzPts val="1100"/>
              <a:buNone/>
              <a:defRPr sz="1400"/>
            </a:lvl7pPr>
            <a:lvl8pPr lvl="7" rtl="0">
              <a:spcBef>
                <a:spcPts val="0"/>
              </a:spcBef>
              <a:spcAft>
                <a:spcPts val="0"/>
              </a:spcAft>
              <a:buSzPts val="1100"/>
              <a:buNone/>
              <a:defRPr sz="1400"/>
            </a:lvl8pPr>
            <a:lvl9pPr lvl="8" rtl="0">
              <a:spcBef>
                <a:spcPts val="0"/>
              </a:spcBef>
              <a:spcAft>
                <a:spcPts val="0"/>
              </a:spcAft>
              <a:buSzPts val="1100"/>
              <a:buNone/>
              <a:defRPr sz="1400"/>
            </a:lvl9pPr>
          </a:lstStyle>
          <a:p/>
        </p:txBody>
      </p:sp>
      <p:sp>
        <p:nvSpPr>
          <p:cNvPr id="11" name="Google Shape;11;p1"/>
          <p:cNvSpPr txBox="1"/>
          <p:nvPr>
            <p:ph idx="1" type="body"/>
          </p:nvPr>
        </p:nvSpPr>
        <p:spPr>
          <a:xfrm>
            <a:off x="462708" y="1440180"/>
            <a:ext cx="8180100" cy="3269400"/>
          </a:xfrm>
          <a:prstGeom prst="rect">
            <a:avLst/>
          </a:prstGeom>
          <a:noFill/>
          <a:ln>
            <a:noFill/>
          </a:ln>
        </p:spPr>
        <p:txBody>
          <a:bodyPr anchorCtr="0" anchor="t" bIns="0" lIns="0" spcFirstLastPara="1" rIns="0" wrap="square" tIns="0">
            <a:noAutofit/>
          </a:bodyPr>
          <a:lstStyle>
            <a:lvl1pPr indent="-342900" lvl="0" marL="457200" marR="0" rtl="0" algn="l">
              <a:lnSpc>
                <a:spcPct val="100000"/>
              </a:lnSpc>
              <a:spcBef>
                <a:spcPts val="9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1pPr>
            <a:lvl2pPr indent="-323850" lvl="1" marL="9144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2pPr>
            <a:lvl3pPr indent="-323850" lvl="2" marL="13716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3pPr>
            <a:lvl4pPr indent="-323850" lvl="3" marL="18288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4pPr>
            <a:lvl5pPr indent="-323850" lvl="4" marL="2286000" marR="0" rtl="0" algn="l">
              <a:lnSpc>
                <a:spcPct val="100000"/>
              </a:lnSpc>
              <a:spcBef>
                <a:spcPts val="900"/>
              </a:spcBef>
              <a:spcAft>
                <a:spcPts val="0"/>
              </a:spcAft>
              <a:buClr>
                <a:schemeClr val="dk1"/>
              </a:buClr>
              <a:buSzPts val="1500"/>
              <a:buFont typeface="Arial"/>
              <a:buChar char="•"/>
              <a:defRPr b="0" i="0" sz="1500" u="none" cap="none" strike="noStrike">
                <a:solidFill>
                  <a:schemeClr val="dk1"/>
                </a:solidFill>
                <a:latin typeface="Century Gothic"/>
                <a:ea typeface="Century Gothic"/>
                <a:cs typeface="Century Gothic"/>
                <a:sym typeface="Century Gothic"/>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216">
          <p15:clr>
            <a:srgbClr val="F26B43"/>
          </p15:clr>
        </p15:guide>
        <p15:guide id="4" orient="horz" pos="216">
          <p15:clr>
            <a:srgbClr val="F26B43"/>
          </p15:clr>
        </p15:guide>
        <p15:guide id="5" pos="5544">
          <p15:clr>
            <a:srgbClr val="F26B43"/>
          </p15:clr>
        </p15:guide>
        <p15:guide id="6" orient="horz" pos="305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57.png"/><Relationship Id="rId4" Type="http://schemas.openxmlformats.org/officeDocument/2006/relationships/image" Target="../media/image5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s://wiki.lfenergy.org/display/HOME/Technical+Project+Lifecycle" TargetMode="External"/><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s://www.linux.com/" TargetMode="External"/><Relationship Id="rId4" Type="http://schemas.openxmlformats.org/officeDocument/2006/relationships/hyperlink" Target="https://www.tfir.io/" TargetMode="External"/><Relationship Id="rId9" Type="http://schemas.openxmlformats.org/officeDocument/2006/relationships/image" Target="../media/image60.png"/><Relationship Id="rId5" Type="http://schemas.openxmlformats.org/officeDocument/2006/relationships/hyperlink" Target="https://lfenergy.org/projects" TargetMode="External"/><Relationship Id="rId6" Type="http://schemas.openxmlformats.org/officeDocument/2006/relationships/hyperlink" Target="https://www.linuxfoundation.org/projects" TargetMode="External"/><Relationship Id="rId7" Type="http://schemas.openxmlformats.org/officeDocument/2006/relationships/hyperlink" Target="https://lfenergy.org/blog" TargetMode="External"/><Relationship Id="rId8" Type="http://schemas.openxmlformats.org/officeDocument/2006/relationships/hyperlink" Target="https://www.linux.com/" TargetMode="External"/><Relationship Id="rId11" Type="http://schemas.openxmlformats.org/officeDocument/2006/relationships/image" Target="../media/image66.png"/><Relationship Id="rId10" Type="http://schemas.openxmlformats.org/officeDocument/2006/relationships/image" Target="../media/image58.png"/><Relationship Id="rId12" Type="http://schemas.openxmlformats.org/officeDocument/2006/relationships/image" Target="../media/image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comments" Target="../comments/comment1.xml"/><Relationship Id="rId4" Type="http://schemas.openxmlformats.org/officeDocument/2006/relationships/image" Target="../media/image62.png"/><Relationship Id="rId5" Type="http://schemas.openxmlformats.org/officeDocument/2006/relationships/image" Target="../media/image6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55.png"/><Relationship Id="rId4" Type="http://schemas.openxmlformats.org/officeDocument/2006/relationships/image" Target="../media/image63.png"/><Relationship Id="rId5" Type="http://schemas.openxmlformats.org/officeDocument/2006/relationships/image" Target="../media/image6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hyperlink" Target="https://en.wikipedia.org/wiki/Anna_Karenina_principle"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s://www.openmainframeproject.org/about/tac"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wiki.lfenergy.org/display/HOME/New+Proposals+Process"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hyperlink" Target="http://fossmarks.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20" Type="http://schemas.openxmlformats.org/officeDocument/2006/relationships/image" Target="../media/image26.jpg"/><Relationship Id="rId22" Type="http://schemas.openxmlformats.org/officeDocument/2006/relationships/image" Target="../media/image29.png"/><Relationship Id="rId21" Type="http://schemas.openxmlformats.org/officeDocument/2006/relationships/image" Target="../media/image30.png"/><Relationship Id="rId24" Type="http://schemas.openxmlformats.org/officeDocument/2006/relationships/image" Target="../media/image32.png"/><Relationship Id="rId23"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18.png"/><Relationship Id="rId26" Type="http://schemas.openxmlformats.org/officeDocument/2006/relationships/image" Target="../media/image33.png"/><Relationship Id="rId25" Type="http://schemas.openxmlformats.org/officeDocument/2006/relationships/image" Target="../media/image34.png"/><Relationship Id="rId28" Type="http://schemas.openxmlformats.org/officeDocument/2006/relationships/image" Target="../media/image35.png"/><Relationship Id="rId27" Type="http://schemas.openxmlformats.org/officeDocument/2006/relationships/image" Target="../media/image36.png"/><Relationship Id="rId5" Type="http://schemas.openxmlformats.org/officeDocument/2006/relationships/image" Target="../media/image13.png"/><Relationship Id="rId6" Type="http://schemas.openxmlformats.org/officeDocument/2006/relationships/image" Target="../media/image7.png"/><Relationship Id="rId7" Type="http://schemas.openxmlformats.org/officeDocument/2006/relationships/image" Target="../media/image6.png"/><Relationship Id="rId8" Type="http://schemas.openxmlformats.org/officeDocument/2006/relationships/image" Target="../media/image16.png"/><Relationship Id="rId11" Type="http://schemas.openxmlformats.org/officeDocument/2006/relationships/image" Target="../media/image11.png"/><Relationship Id="rId10" Type="http://schemas.openxmlformats.org/officeDocument/2006/relationships/image" Target="../media/image14.png"/><Relationship Id="rId13" Type="http://schemas.openxmlformats.org/officeDocument/2006/relationships/image" Target="../media/image19.png"/><Relationship Id="rId12" Type="http://schemas.openxmlformats.org/officeDocument/2006/relationships/image" Target="../media/image24.png"/><Relationship Id="rId15" Type="http://schemas.openxmlformats.org/officeDocument/2006/relationships/image" Target="../media/image25.png"/><Relationship Id="rId14" Type="http://schemas.openxmlformats.org/officeDocument/2006/relationships/image" Target="../media/image21.png"/><Relationship Id="rId17" Type="http://schemas.openxmlformats.org/officeDocument/2006/relationships/image" Target="../media/image23.png"/><Relationship Id="rId16" Type="http://schemas.openxmlformats.org/officeDocument/2006/relationships/image" Target="../media/image27.png"/><Relationship Id="rId19" Type="http://schemas.openxmlformats.org/officeDocument/2006/relationships/image" Target="../media/image22.png"/><Relationship Id="rId18" Type="http://schemas.openxmlformats.org/officeDocument/2006/relationships/image" Target="../media/image2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8.png"/><Relationship Id="rId5" Type="http://schemas.openxmlformats.org/officeDocument/2006/relationships/image" Target="../media/image39.png"/><Relationship Id="rId6" Type="http://schemas.openxmlformats.org/officeDocument/2006/relationships/image" Target="../media/image37.png"/><Relationship Id="rId7" Type="http://schemas.openxmlformats.org/officeDocument/2006/relationships/image" Target="../media/image41.png"/><Relationship Id="rId8" Type="http://schemas.openxmlformats.org/officeDocument/2006/relationships/image" Target="../media/image40.png"/><Relationship Id="rId11" Type="http://schemas.openxmlformats.org/officeDocument/2006/relationships/image" Target="../media/image44.png"/><Relationship Id="rId10" Type="http://schemas.openxmlformats.org/officeDocument/2006/relationships/image" Target="../media/image42.png"/><Relationship Id="rId13" Type="http://schemas.openxmlformats.org/officeDocument/2006/relationships/image" Target="../media/image51.png"/><Relationship Id="rId12" Type="http://schemas.openxmlformats.org/officeDocument/2006/relationships/image" Target="../media/image45.png"/><Relationship Id="rId15" Type="http://schemas.openxmlformats.org/officeDocument/2006/relationships/image" Target="../media/image59.png"/><Relationship Id="rId14" Type="http://schemas.openxmlformats.org/officeDocument/2006/relationships/image" Target="../media/image47.png"/><Relationship Id="rId17" Type="http://schemas.openxmlformats.org/officeDocument/2006/relationships/image" Target="../media/image49.png"/><Relationship Id="rId16" Type="http://schemas.openxmlformats.org/officeDocument/2006/relationships/image" Target="../media/image46.png"/><Relationship Id="rId19" Type="http://schemas.openxmlformats.org/officeDocument/2006/relationships/image" Target="../media/image50.png"/><Relationship Id="rId18" Type="http://schemas.openxmlformats.org/officeDocument/2006/relationships/image" Target="../media/image5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title"/>
          </p:nvPr>
        </p:nvSpPr>
        <p:spPr>
          <a:xfrm>
            <a:off x="481950" y="3069326"/>
            <a:ext cx="8180100" cy="45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SzPts val="700"/>
              <a:buNone/>
            </a:pPr>
            <a:r>
              <a:rPr lang="en-US" sz="2800"/>
              <a:t>Hosting Projects at LF Energy</a:t>
            </a:r>
            <a:endParaRPr b="0" i="0" sz="3200" u="none" cap="none" strike="noStrik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2"/>
          <p:cNvSpPr txBox="1"/>
          <p:nvPr>
            <p:ph idx="1" type="body"/>
          </p:nvPr>
        </p:nvSpPr>
        <p:spPr>
          <a:xfrm>
            <a:off x="386500" y="1211575"/>
            <a:ext cx="2808000" cy="33273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Clr>
                <a:schemeClr val="hlink"/>
              </a:buClr>
              <a:buFont typeface="Helvetica Neue"/>
              <a:buNone/>
            </a:pPr>
            <a:r>
              <a:rPr lang="en-US" sz="1900"/>
              <a:t>Sustainable projects have a developer community whose technology is used in commercial solutions that profit businesses, who in turn participate and reinvest back into the project and hire developers to work in the community.</a:t>
            </a:r>
            <a:endParaRPr sz="1900"/>
          </a:p>
          <a:p>
            <a:pPr indent="0" lvl="0" marL="0" marR="0" rtl="0" algn="l">
              <a:lnSpc>
                <a:spcPct val="100000"/>
              </a:lnSpc>
              <a:spcBef>
                <a:spcPts val="0"/>
              </a:spcBef>
              <a:spcAft>
                <a:spcPts val="0"/>
              </a:spcAft>
              <a:buClr>
                <a:srgbClr val="168FDF"/>
              </a:buClr>
              <a:buSzPts val="2100"/>
              <a:buFont typeface="Helvetica Neue"/>
              <a:buNone/>
            </a:pPr>
            <a:r>
              <a:t/>
            </a:r>
            <a:endParaRPr sz="1900"/>
          </a:p>
        </p:txBody>
      </p:sp>
      <p:pic>
        <p:nvPicPr>
          <p:cNvPr id="181" name="Google Shape;181;p22"/>
          <p:cNvPicPr preferRelativeResize="0"/>
          <p:nvPr/>
        </p:nvPicPr>
        <p:blipFill rotWithShape="1">
          <a:blip r:embed="rId3">
            <a:alphaModFix/>
          </a:blip>
          <a:srcRect b="0" l="0" r="0" t="0"/>
          <a:stretch/>
        </p:blipFill>
        <p:spPr>
          <a:xfrm>
            <a:off x="4031924" y="886103"/>
            <a:ext cx="3863636" cy="3882634"/>
          </a:xfrm>
          <a:prstGeom prst="rect">
            <a:avLst/>
          </a:prstGeom>
          <a:noFill/>
          <a:ln>
            <a:noFill/>
          </a:ln>
        </p:spPr>
      </p:pic>
      <p:pic>
        <p:nvPicPr>
          <p:cNvPr id="182" name="Google Shape;182;p22"/>
          <p:cNvPicPr preferRelativeResize="0"/>
          <p:nvPr/>
        </p:nvPicPr>
        <p:blipFill rotWithShape="1">
          <a:blip r:embed="rId4">
            <a:alphaModFix/>
          </a:blip>
          <a:srcRect b="0" l="0" r="0" t="0"/>
          <a:stretch/>
        </p:blipFill>
        <p:spPr>
          <a:xfrm rot="1800002">
            <a:off x="4677268" y="1510697"/>
            <a:ext cx="2572947" cy="2585597"/>
          </a:xfrm>
          <a:prstGeom prst="rect">
            <a:avLst/>
          </a:prstGeom>
          <a:noFill/>
          <a:ln>
            <a:noFill/>
          </a:ln>
        </p:spPr>
      </p:pic>
      <p:sp>
        <p:nvSpPr>
          <p:cNvPr id="183" name="Google Shape;183;p22"/>
          <p:cNvSpPr txBox="1"/>
          <p:nvPr/>
        </p:nvSpPr>
        <p:spPr>
          <a:xfrm>
            <a:off x="5266361" y="814210"/>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b="1" lang="en-US" sz="1800">
                <a:solidFill>
                  <a:srgbClr val="0C9AD6"/>
                </a:solidFill>
                <a:latin typeface="Arial"/>
                <a:ea typeface="Arial"/>
                <a:cs typeface="Arial"/>
                <a:sym typeface="Arial"/>
              </a:rPr>
              <a:t>PROJECTS</a:t>
            </a:r>
            <a:endParaRPr sz="1100"/>
          </a:p>
        </p:txBody>
      </p:sp>
      <p:sp>
        <p:nvSpPr>
          <p:cNvPr id="184" name="Google Shape;184;p22"/>
          <p:cNvSpPr txBox="1"/>
          <p:nvPr/>
        </p:nvSpPr>
        <p:spPr>
          <a:xfrm>
            <a:off x="3076492" y="3353164"/>
            <a:ext cx="13830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PROFITS</a:t>
            </a:r>
            <a:endParaRPr sz="1100"/>
          </a:p>
        </p:txBody>
      </p:sp>
      <p:sp>
        <p:nvSpPr>
          <p:cNvPr id="185" name="Google Shape;185;p22"/>
          <p:cNvSpPr txBox="1"/>
          <p:nvPr/>
        </p:nvSpPr>
        <p:spPr>
          <a:xfrm>
            <a:off x="7444088" y="3356681"/>
            <a:ext cx="1489200" cy="3822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1800">
                <a:solidFill>
                  <a:srgbClr val="0C9AD6"/>
                </a:solidFill>
                <a:latin typeface="Arial"/>
                <a:ea typeface="Arial"/>
                <a:cs typeface="Arial"/>
                <a:sym typeface="Arial"/>
              </a:rPr>
              <a:t>PRODUCTS</a:t>
            </a:r>
            <a:endParaRPr sz="1100"/>
          </a:p>
        </p:txBody>
      </p:sp>
      <p:sp>
        <p:nvSpPr>
          <p:cNvPr id="186" name="Google Shape;186;p22"/>
          <p:cNvSpPr txBox="1"/>
          <p:nvPr/>
        </p:nvSpPr>
        <p:spPr>
          <a:xfrm rot="-4577612">
            <a:off x="4677535" y="2428972"/>
            <a:ext cx="834361" cy="381999"/>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PARTICIPATION</a:t>
            </a:r>
            <a:endParaRPr sz="700"/>
          </a:p>
        </p:txBody>
      </p:sp>
      <p:sp>
        <p:nvSpPr>
          <p:cNvPr id="187" name="Google Shape;187;p22"/>
          <p:cNvSpPr txBox="1"/>
          <p:nvPr/>
        </p:nvSpPr>
        <p:spPr>
          <a:xfrm>
            <a:off x="5380716" y="1890662"/>
            <a:ext cx="1041900" cy="38220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DEVELOPER </a:t>
            </a:r>
            <a:endParaRPr sz="700"/>
          </a:p>
          <a:p>
            <a:pPr indent="0" lvl="0" marL="0" marR="0" rtl="0" algn="ctr">
              <a:spcBef>
                <a:spcPts val="0"/>
              </a:spcBef>
              <a:spcAft>
                <a:spcPts val="0"/>
              </a:spcAft>
              <a:buNone/>
            </a:pPr>
            <a:r>
              <a:rPr b="1" lang="en-US" sz="700">
                <a:solidFill>
                  <a:schemeClr val="accent1"/>
                </a:solidFill>
                <a:latin typeface="Arial"/>
                <a:ea typeface="Arial"/>
                <a:cs typeface="Arial"/>
                <a:sym typeface="Arial"/>
              </a:rPr>
              <a:t>COMMUNITY</a:t>
            </a:r>
            <a:endParaRPr sz="700"/>
          </a:p>
        </p:txBody>
      </p:sp>
      <p:sp>
        <p:nvSpPr>
          <p:cNvPr id="188" name="Google Shape;188;p22"/>
          <p:cNvSpPr txBox="1"/>
          <p:nvPr/>
        </p:nvSpPr>
        <p:spPr>
          <a:xfrm rot="2174366">
            <a:off x="5097144" y="3353200"/>
            <a:ext cx="834291" cy="382284"/>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MARKETS</a:t>
            </a:r>
            <a:endParaRPr sz="700"/>
          </a:p>
        </p:txBody>
      </p:sp>
      <p:sp>
        <p:nvSpPr>
          <p:cNvPr id="189" name="Google Shape;189;p22"/>
          <p:cNvSpPr txBox="1"/>
          <p:nvPr/>
        </p:nvSpPr>
        <p:spPr>
          <a:xfrm rot="3549984">
            <a:off x="6168128" y="2244709"/>
            <a:ext cx="1041857" cy="38222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TECHNOLOGY</a:t>
            </a:r>
            <a:endParaRPr sz="700"/>
          </a:p>
        </p:txBody>
      </p:sp>
      <p:sp>
        <p:nvSpPr>
          <p:cNvPr id="190" name="Google Shape;190;p22"/>
          <p:cNvSpPr txBox="1"/>
          <p:nvPr/>
        </p:nvSpPr>
        <p:spPr>
          <a:xfrm rot="-2515112">
            <a:off x="6043166" y="3223510"/>
            <a:ext cx="1041802" cy="382180"/>
          </a:xfrm>
          <a:prstGeom prst="rect">
            <a:avLst/>
          </a:prstGeom>
          <a:no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b="1" lang="en-US" sz="700">
                <a:solidFill>
                  <a:schemeClr val="accent1"/>
                </a:solidFill>
                <a:latin typeface="Arial"/>
                <a:ea typeface="Arial"/>
                <a:cs typeface="Arial"/>
                <a:sym typeface="Arial"/>
              </a:rPr>
              <a:t>PRODUCTS</a:t>
            </a:r>
            <a:endParaRPr sz="700"/>
          </a:p>
        </p:txBody>
      </p:sp>
      <p:sp>
        <p:nvSpPr>
          <p:cNvPr id="191" name="Google Shape;191;p22"/>
          <p:cNvSpPr txBox="1"/>
          <p:nvPr>
            <p:ph type="title"/>
          </p:nvPr>
        </p:nvSpPr>
        <p:spPr>
          <a:xfrm>
            <a:off x="462700" y="299751"/>
            <a:ext cx="8180100" cy="455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2900"/>
              <a:t>The Answer: Projects With Sustainable Ecosystems</a:t>
            </a:r>
            <a:endParaRPr sz="29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cxnSp>
        <p:nvCxnSpPr>
          <p:cNvPr id="197" name="Google Shape;197;p23"/>
          <p:cNvCxnSpPr/>
          <p:nvPr/>
        </p:nvCxnSpPr>
        <p:spPr>
          <a:xfrm>
            <a:off x="4731437" y="1651095"/>
            <a:ext cx="1652625" cy="0"/>
          </a:xfrm>
          <a:prstGeom prst="straightConnector1">
            <a:avLst/>
          </a:prstGeom>
          <a:noFill/>
          <a:ln cap="flat" cmpd="sng" w="9525">
            <a:solidFill>
              <a:srgbClr val="BDBDBD"/>
            </a:solidFill>
            <a:prstDash val="solid"/>
            <a:round/>
            <a:headEnd len="sm" w="sm" type="none"/>
            <a:tailEnd len="sm" w="sm" type="none"/>
          </a:ln>
        </p:spPr>
      </p:cxnSp>
      <p:sp>
        <p:nvSpPr>
          <p:cNvPr id="198" name="Google Shape;198;p23"/>
          <p:cNvSpPr/>
          <p:nvPr/>
        </p:nvSpPr>
        <p:spPr>
          <a:xfrm>
            <a:off x="6215445" y="1550684"/>
            <a:ext cx="198675" cy="198225"/>
          </a:xfrm>
          <a:prstGeom prst="ellipse">
            <a:avLst/>
          </a:prstGeom>
          <a:solidFill>
            <a:srgbClr val="9FC5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txBox="1"/>
          <p:nvPr/>
        </p:nvSpPr>
        <p:spPr>
          <a:xfrm>
            <a:off x="6190990" y="1492669"/>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1</a:t>
            </a:r>
            <a:endParaRPr sz="1400">
              <a:solidFill>
                <a:srgbClr val="FFFFFF"/>
              </a:solidFill>
            </a:endParaRPr>
          </a:p>
        </p:txBody>
      </p:sp>
      <p:sp>
        <p:nvSpPr>
          <p:cNvPr id="200" name="Google Shape;200;p23"/>
          <p:cNvSpPr txBox="1"/>
          <p:nvPr/>
        </p:nvSpPr>
        <p:spPr>
          <a:xfrm>
            <a:off x="6424624" y="1275477"/>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Glass ceiling for project investment and adoption </a:t>
            </a:r>
            <a:endParaRPr b="1" sz="1200">
              <a:latin typeface="Roboto"/>
              <a:ea typeface="Roboto"/>
              <a:cs typeface="Roboto"/>
              <a:sym typeface="Roboto"/>
            </a:endParaRPr>
          </a:p>
          <a:p>
            <a:pPr indent="0" lvl="0" marL="0" rtl="0" algn="l">
              <a:lnSpc>
                <a:spcPct val="115000"/>
              </a:lnSpc>
              <a:spcBef>
                <a:spcPts val="0"/>
              </a:spcBef>
              <a:spcAft>
                <a:spcPts val="0"/>
              </a:spcAft>
              <a:buNone/>
            </a:pPr>
            <a:r>
              <a:rPr lang="en-US" sz="800">
                <a:latin typeface="Roboto"/>
                <a:ea typeface="Roboto"/>
                <a:cs typeface="Roboto"/>
                <a:sym typeface="Roboto"/>
              </a:rPr>
              <a:t>in the absence of a fair governance  and safe haven for the project’s assets</a:t>
            </a:r>
            <a:endParaRPr sz="800">
              <a:latin typeface="Roboto"/>
              <a:ea typeface="Roboto"/>
              <a:cs typeface="Roboto"/>
              <a:sym typeface="Roboto"/>
            </a:endParaRPr>
          </a:p>
        </p:txBody>
      </p:sp>
      <p:cxnSp>
        <p:nvCxnSpPr>
          <p:cNvPr id="201" name="Google Shape;201;p23"/>
          <p:cNvCxnSpPr/>
          <p:nvPr/>
        </p:nvCxnSpPr>
        <p:spPr>
          <a:xfrm>
            <a:off x="5265248" y="2581903"/>
            <a:ext cx="1118925" cy="0"/>
          </a:xfrm>
          <a:prstGeom prst="straightConnector1">
            <a:avLst/>
          </a:prstGeom>
          <a:noFill/>
          <a:ln cap="flat" cmpd="sng" w="9525">
            <a:solidFill>
              <a:srgbClr val="BDBDBD"/>
            </a:solidFill>
            <a:prstDash val="solid"/>
            <a:round/>
            <a:headEnd len="sm" w="sm" type="none"/>
            <a:tailEnd len="sm" w="sm" type="none"/>
          </a:ln>
        </p:spPr>
      </p:cxnSp>
      <p:sp>
        <p:nvSpPr>
          <p:cNvPr id="202" name="Google Shape;202;p23"/>
          <p:cNvSpPr/>
          <p:nvPr/>
        </p:nvSpPr>
        <p:spPr>
          <a:xfrm>
            <a:off x="6215445" y="2475718"/>
            <a:ext cx="198675" cy="198225"/>
          </a:xfrm>
          <a:prstGeom prst="ellipse">
            <a:avLst/>
          </a:prstGeom>
          <a:solidFill>
            <a:srgbClr val="3D85C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txBox="1"/>
          <p:nvPr/>
        </p:nvSpPr>
        <p:spPr>
          <a:xfrm>
            <a:off x="6190984" y="2416828"/>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3</a:t>
            </a:r>
            <a:endParaRPr sz="1400">
              <a:solidFill>
                <a:srgbClr val="FFFFFF"/>
              </a:solidFill>
            </a:endParaRPr>
          </a:p>
        </p:txBody>
      </p:sp>
      <p:sp>
        <p:nvSpPr>
          <p:cNvPr id="204" name="Google Shape;204;p23"/>
          <p:cNvSpPr txBox="1"/>
          <p:nvPr/>
        </p:nvSpPr>
        <p:spPr>
          <a:xfrm>
            <a:off x="6424624" y="2208262"/>
            <a:ext cx="2127150" cy="747225"/>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US" sz="1200">
                <a:latin typeface="Roboto"/>
                <a:ea typeface="Roboto"/>
                <a:cs typeface="Roboto"/>
                <a:sym typeface="Roboto"/>
              </a:rPr>
              <a:t>Developed for a specific product needs</a:t>
            </a:r>
            <a:endParaRPr b="1" sz="800">
              <a:latin typeface="Roboto"/>
              <a:ea typeface="Roboto"/>
              <a:cs typeface="Roboto"/>
              <a:sym typeface="Roboto"/>
            </a:endParaRPr>
          </a:p>
          <a:p>
            <a:pPr indent="0" lvl="0" marL="0" rtl="0" algn="l">
              <a:lnSpc>
                <a:spcPct val="100000"/>
              </a:lnSpc>
              <a:spcBef>
                <a:spcPts val="0"/>
              </a:spcBef>
              <a:spcAft>
                <a:spcPts val="0"/>
              </a:spcAft>
              <a:buNone/>
            </a:pPr>
            <a:r>
              <a:rPr lang="en-US" sz="800">
                <a:latin typeface="Roboto"/>
                <a:ea typeface="Roboto"/>
                <a:cs typeface="Roboto"/>
                <a:sym typeface="Roboto"/>
              </a:rPr>
              <a:t>The open source spinoff is a result of wanting to build an ecosystem and collaborate on building a platform</a:t>
            </a:r>
            <a:endParaRPr sz="800">
              <a:latin typeface="Roboto"/>
              <a:ea typeface="Roboto"/>
              <a:cs typeface="Roboto"/>
              <a:sym typeface="Roboto"/>
            </a:endParaRPr>
          </a:p>
        </p:txBody>
      </p:sp>
      <p:cxnSp>
        <p:nvCxnSpPr>
          <p:cNvPr id="205" name="Google Shape;205;p23"/>
          <p:cNvCxnSpPr/>
          <p:nvPr/>
        </p:nvCxnSpPr>
        <p:spPr>
          <a:xfrm>
            <a:off x="5774936" y="3653657"/>
            <a:ext cx="609300" cy="0"/>
          </a:xfrm>
          <a:prstGeom prst="straightConnector1">
            <a:avLst/>
          </a:prstGeom>
          <a:noFill/>
          <a:ln cap="flat" cmpd="sng" w="9525">
            <a:solidFill>
              <a:srgbClr val="BDBDBD"/>
            </a:solidFill>
            <a:prstDash val="solid"/>
            <a:round/>
            <a:headEnd len="sm" w="sm" type="none"/>
            <a:tailEnd len="sm" w="sm" type="none"/>
          </a:ln>
        </p:spPr>
      </p:cxnSp>
      <p:sp>
        <p:nvSpPr>
          <p:cNvPr id="206" name="Google Shape;206;p23"/>
          <p:cNvSpPr/>
          <p:nvPr/>
        </p:nvSpPr>
        <p:spPr>
          <a:xfrm>
            <a:off x="6215446" y="3553243"/>
            <a:ext cx="198675" cy="198225"/>
          </a:xfrm>
          <a:prstGeom prst="ellipse">
            <a:avLst/>
          </a:prstGeom>
          <a:solidFill>
            <a:srgbClr val="0737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txBox="1"/>
          <p:nvPr/>
        </p:nvSpPr>
        <p:spPr>
          <a:xfrm>
            <a:off x="6192456" y="3495525"/>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5</a:t>
            </a:r>
            <a:endParaRPr sz="1400">
              <a:solidFill>
                <a:srgbClr val="FFFFFF"/>
              </a:solidFill>
            </a:endParaRPr>
          </a:p>
        </p:txBody>
      </p:sp>
      <p:sp>
        <p:nvSpPr>
          <p:cNvPr id="208" name="Google Shape;208;p23"/>
          <p:cNvSpPr txBox="1"/>
          <p:nvPr/>
        </p:nvSpPr>
        <p:spPr>
          <a:xfrm>
            <a:off x="6424632" y="3287681"/>
            <a:ext cx="2447550" cy="747225"/>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US" sz="1200">
                <a:latin typeface="Roboto"/>
                <a:ea typeface="Roboto"/>
                <a:cs typeface="Roboto"/>
                <a:sym typeface="Roboto"/>
              </a:rPr>
              <a:t>Fragmentation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integration</a:t>
            </a:r>
            <a:endParaRPr b="1" sz="1200">
              <a:latin typeface="Roboto"/>
              <a:ea typeface="Roboto"/>
              <a:cs typeface="Roboto"/>
              <a:sym typeface="Roboto"/>
            </a:endParaRPr>
          </a:p>
          <a:p>
            <a:pPr indent="0" lvl="0" marL="0" rtl="0" algn="l">
              <a:lnSpc>
                <a:spcPct val="115000"/>
              </a:lnSpc>
              <a:spcBef>
                <a:spcPts val="0"/>
              </a:spcBef>
              <a:spcAft>
                <a:spcPts val="0"/>
              </a:spcAft>
              <a:buNone/>
            </a:pPr>
            <a:r>
              <a:rPr b="1" lang="en-US" sz="1200">
                <a:latin typeface="Roboto"/>
                <a:ea typeface="Roboto"/>
                <a:cs typeface="Roboto"/>
                <a:sym typeface="Roboto"/>
              </a:rPr>
              <a:t>Lack of cross pollination across projects</a:t>
            </a:r>
            <a:endParaRPr b="1" sz="800">
              <a:latin typeface="Roboto"/>
              <a:ea typeface="Roboto"/>
              <a:cs typeface="Roboto"/>
              <a:sym typeface="Roboto"/>
            </a:endParaRPr>
          </a:p>
        </p:txBody>
      </p:sp>
      <p:cxnSp>
        <p:nvCxnSpPr>
          <p:cNvPr id="209" name="Google Shape;209;p23"/>
          <p:cNvCxnSpPr/>
          <p:nvPr/>
        </p:nvCxnSpPr>
        <p:spPr>
          <a:xfrm rot="10800000">
            <a:off x="2780820" y="2150249"/>
            <a:ext cx="1291500" cy="0"/>
          </a:xfrm>
          <a:prstGeom prst="straightConnector1">
            <a:avLst/>
          </a:prstGeom>
          <a:noFill/>
          <a:ln cap="flat" cmpd="sng" w="9525">
            <a:solidFill>
              <a:srgbClr val="BDBDBD"/>
            </a:solidFill>
            <a:prstDash val="solid"/>
            <a:round/>
            <a:headEnd len="sm" w="sm" type="none"/>
            <a:tailEnd len="sm" w="sm" type="none"/>
          </a:ln>
        </p:spPr>
      </p:cxnSp>
      <p:sp>
        <p:nvSpPr>
          <p:cNvPr id="210" name="Google Shape;210;p23"/>
          <p:cNvSpPr/>
          <p:nvPr/>
        </p:nvSpPr>
        <p:spPr>
          <a:xfrm>
            <a:off x="2734379" y="2047988"/>
            <a:ext cx="198675" cy="198225"/>
          </a:xfrm>
          <a:prstGeom prst="ellipse">
            <a:avLst/>
          </a:prstGeom>
          <a:solidFill>
            <a:srgbClr val="6FA8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txBox="1"/>
          <p:nvPr/>
        </p:nvSpPr>
        <p:spPr>
          <a:xfrm>
            <a:off x="2709923" y="1990656"/>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2</a:t>
            </a:r>
            <a:endParaRPr sz="1400">
              <a:solidFill>
                <a:srgbClr val="FFFFFF"/>
              </a:solidFill>
            </a:endParaRPr>
          </a:p>
        </p:txBody>
      </p:sp>
      <p:sp>
        <p:nvSpPr>
          <p:cNvPr id="212" name="Google Shape;212;p23"/>
          <p:cNvSpPr txBox="1"/>
          <p:nvPr/>
        </p:nvSpPr>
        <p:spPr>
          <a:xfrm>
            <a:off x="603682" y="1776601"/>
            <a:ext cx="2127150" cy="747225"/>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US" sz="1200">
                <a:latin typeface="Roboto"/>
                <a:ea typeface="Roboto"/>
                <a:cs typeface="Roboto"/>
                <a:sym typeface="Roboto"/>
              </a:rPr>
              <a:t>Managing projects assets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As project grows, it is unclear who should own legal and administrative tasks that are essential to the health of the project</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cxnSp>
        <p:nvCxnSpPr>
          <p:cNvPr id="213" name="Google Shape;213;p23"/>
          <p:cNvCxnSpPr/>
          <p:nvPr/>
        </p:nvCxnSpPr>
        <p:spPr>
          <a:xfrm rot="10800000">
            <a:off x="2775476" y="3067788"/>
            <a:ext cx="849825" cy="0"/>
          </a:xfrm>
          <a:prstGeom prst="straightConnector1">
            <a:avLst/>
          </a:prstGeom>
          <a:noFill/>
          <a:ln cap="flat" cmpd="sng" w="9525">
            <a:solidFill>
              <a:srgbClr val="BDBDBD"/>
            </a:solidFill>
            <a:prstDash val="solid"/>
            <a:round/>
            <a:headEnd len="sm" w="sm" type="none"/>
            <a:tailEnd len="sm" w="sm" type="none"/>
          </a:ln>
        </p:spPr>
      </p:cxnSp>
      <p:sp>
        <p:nvSpPr>
          <p:cNvPr id="214" name="Google Shape;214;p23"/>
          <p:cNvSpPr/>
          <p:nvPr/>
        </p:nvSpPr>
        <p:spPr>
          <a:xfrm>
            <a:off x="2734379" y="2967377"/>
            <a:ext cx="198675" cy="198225"/>
          </a:xfrm>
          <a:prstGeom prst="ellipse">
            <a:avLst/>
          </a:prstGeom>
          <a:solidFill>
            <a:srgbClr val="0B539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txBox="1"/>
          <p:nvPr/>
        </p:nvSpPr>
        <p:spPr>
          <a:xfrm>
            <a:off x="2709913" y="2910043"/>
            <a:ext cx="247500" cy="312975"/>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US" sz="800">
                <a:solidFill>
                  <a:srgbClr val="FFFFFF"/>
                </a:solidFill>
                <a:latin typeface="Roboto"/>
                <a:ea typeface="Roboto"/>
                <a:cs typeface="Roboto"/>
                <a:sym typeface="Roboto"/>
              </a:rPr>
              <a:t>4</a:t>
            </a:r>
            <a:endParaRPr sz="1400">
              <a:solidFill>
                <a:srgbClr val="FFFFFF"/>
              </a:solidFill>
            </a:endParaRPr>
          </a:p>
        </p:txBody>
      </p:sp>
      <p:sp>
        <p:nvSpPr>
          <p:cNvPr id="216" name="Google Shape;216;p23"/>
          <p:cNvSpPr txBox="1"/>
          <p:nvPr/>
        </p:nvSpPr>
        <p:spPr>
          <a:xfrm>
            <a:off x="283275" y="2694150"/>
            <a:ext cx="2447550" cy="747225"/>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b="1" lang="en-US" sz="1200">
                <a:latin typeface="Roboto"/>
                <a:ea typeface="Roboto"/>
                <a:cs typeface="Roboto"/>
                <a:sym typeface="Roboto"/>
              </a:rPr>
              <a:t>Governance challenges</a:t>
            </a:r>
            <a:endParaRPr b="1" sz="12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No formal governance, </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governance favors the creators of the project,</a:t>
            </a:r>
            <a:endParaRPr sz="800">
              <a:latin typeface="Roboto"/>
              <a:ea typeface="Roboto"/>
              <a:cs typeface="Roboto"/>
              <a:sym typeface="Roboto"/>
            </a:endParaRPr>
          </a:p>
          <a:p>
            <a:pPr indent="0" lvl="0" marL="0" rtl="0" algn="r">
              <a:spcBef>
                <a:spcPts val="0"/>
              </a:spcBef>
              <a:spcAft>
                <a:spcPts val="0"/>
              </a:spcAft>
              <a:buNone/>
            </a:pPr>
            <a:r>
              <a:rPr lang="en-US" sz="800">
                <a:latin typeface="Roboto"/>
                <a:ea typeface="Roboto"/>
                <a:cs typeface="Roboto"/>
                <a:sym typeface="Roboto"/>
              </a:rPr>
              <a:t>project backer dominating dev and governance</a:t>
            </a:r>
            <a:endParaRPr sz="800">
              <a:latin typeface="Roboto"/>
              <a:ea typeface="Roboto"/>
              <a:cs typeface="Roboto"/>
              <a:sym typeface="Roboto"/>
            </a:endParaRPr>
          </a:p>
          <a:p>
            <a:pPr indent="0" lvl="0" marL="0" rtl="0" algn="r">
              <a:lnSpc>
                <a:spcPct val="115000"/>
              </a:lnSpc>
              <a:spcBef>
                <a:spcPts val="0"/>
              </a:spcBef>
              <a:spcAft>
                <a:spcPts val="1600"/>
              </a:spcAft>
              <a:buNone/>
            </a:pPr>
            <a:r>
              <a:t/>
            </a:r>
            <a:endParaRPr sz="800">
              <a:latin typeface="Roboto"/>
              <a:ea typeface="Roboto"/>
              <a:cs typeface="Roboto"/>
              <a:sym typeface="Roboto"/>
            </a:endParaRPr>
          </a:p>
        </p:txBody>
      </p:sp>
      <p:grpSp>
        <p:nvGrpSpPr>
          <p:cNvPr id="217" name="Google Shape;217;p23"/>
          <p:cNvGrpSpPr/>
          <p:nvPr/>
        </p:nvGrpSpPr>
        <p:grpSpPr>
          <a:xfrm>
            <a:off x="2817492" y="1400352"/>
            <a:ext cx="3509239" cy="3257208"/>
            <a:chOff x="3318063" y="1368287"/>
            <a:chExt cx="2408000" cy="2993482"/>
          </a:xfrm>
        </p:grpSpPr>
        <p:sp>
          <p:nvSpPr>
            <p:cNvPr id="218" name="Google Shape;218;p23"/>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19" name="Google Shape;219;p23"/>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20" name="Google Shape;220;p23"/>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221" name="Google Shape;221;p23"/>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22" name="Google Shape;222;p23"/>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23" name="Google Shape;223;p23"/>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24" name="Google Shape;224;p23"/>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25" name="Google Shape;225;p23"/>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226" name="Google Shape;226;p23"/>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27" name="Google Shape;227;p23"/>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28" name="Google Shape;228;p23"/>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29" name="Google Shape;229;p23"/>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230" name="Google Shape;230;p23"/>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31" name="Google Shape;231;p23"/>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232" name="Google Shape;232;p23"/>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33" name="Google Shape;233;p23"/>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234" name="Google Shape;234;p23"/>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235" name="Google Shape;235;p23"/>
          <p:cNvSpPr txBox="1"/>
          <p:nvPr>
            <p:ph type="title"/>
          </p:nvPr>
        </p:nvSpPr>
        <p:spPr>
          <a:xfrm>
            <a:off x="462700" y="299751"/>
            <a:ext cx="8180100" cy="455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2800"/>
              <a:t>Open Source in </a:t>
            </a:r>
            <a:r>
              <a:rPr lang="en-US" sz="2800"/>
              <a:t>the</a:t>
            </a:r>
            <a:r>
              <a:rPr lang="en-US" sz="2800"/>
              <a:t> Energy sector</a:t>
            </a:r>
            <a:endParaRPr sz="2800"/>
          </a:p>
          <a:p>
            <a:pPr indent="0" lvl="0" marL="0" rtl="0" algn="l">
              <a:lnSpc>
                <a:spcPct val="115000"/>
              </a:lnSpc>
              <a:spcBef>
                <a:spcPts val="0"/>
              </a:spcBef>
              <a:spcAft>
                <a:spcPts val="0"/>
              </a:spcAft>
              <a:buNone/>
            </a:pPr>
            <a:r>
              <a:rPr lang="en-US" sz="2800"/>
              <a:t>Ecosystem Challenges</a:t>
            </a:r>
            <a:endParaRPr sz="28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grpSp>
        <p:nvGrpSpPr>
          <p:cNvPr id="240" name="Google Shape;240;p24"/>
          <p:cNvGrpSpPr/>
          <p:nvPr/>
        </p:nvGrpSpPr>
        <p:grpSpPr>
          <a:xfrm>
            <a:off x="673100" y="1249182"/>
            <a:ext cx="8098943" cy="3311092"/>
            <a:chOff x="0" y="1661"/>
            <a:chExt cx="10798591" cy="4414789"/>
          </a:xfrm>
        </p:grpSpPr>
        <p:sp>
          <p:nvSpPr>
            <p:cNvPr id="241" name="Google Shape;241;p24"/>
            <p:cNvSpPr/>
            <p:nvPr/>
          </p:nvSpPr>
          <p:spPr>
            <a:xfrm rot="5400000">
              <a:off x="6931286" y="-3034890"/>
              <a:ext cx="823500" cy="69111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42" name="Google Shape;242;p24"/>
            <p:cNvSpPr txBox="1"/>
            <p:nvPr/>
          </p:nvSpPr>
          <p:spPr>
            <a:xfrm>
              <a:off x="3887491" y="8910"/>
              <a:ext cx="6911100" cy="8235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Incorporation, Tax status, Bylaws, Member Agreements, </a:t>
              </a:r>
              <a:r>
                <a:rPr lang="en-US" sz="1100">
                  <a:solidFill>
                    <a:schemeClr val="dk1"/>
                  </a:solidFill>
                  <a:latin typeface="Century Gothic"/>
                  <a:ea typeface="Century Gothic"/>
                  <a:cs typeface="Century Gothic"/>
                  <a:sym typeface="Century Gothic"/>
                </a:rPr>
                <a:t>Antitrust</a:t>
              </a:r>
              <a:r>
                <a:rPr i="0" lang="en-US" sz="1100" u="none" cap="none" strike="noStrike">
                  <a:solidFill>
                    <a:schemeClr val="dk1"/>
                  </a:solidFill>
                  <a:latin typeface="Century Gothic"/>
                  <a:ea typeface="Century Gothic"/>
                  <a:cs typeface="Century Gothic"/>
                  <a:sym typeface="Century Gothic"/>
                </a:rPr>
                <a:t>, etc.</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Ongoing business development and membership recruitment</a:t>
              </a:r>
              <a:endParaRPr sz="1100">
                <a:latin typeface="Century Gothic"/>
                <a:ea typeface="Century Gothic"/>
                <a:cs typeface="Century Gothic"/>
                <a:sym typeface="Century Gothic"/>
              </a:endParaRPr>
            </a:p>
          </p:txBody>
        </p:sp>
        <p:sp>
          <p:nvSpPr>
            <p:cNvPr id="243" name="Google Shape;243;p24"/>
            <p:cNvSpPr/>
            <p:nvPr/>
          </p:nvSpPr>
          <p:spPr>
            <a:xfrm>
              <a:off x="0" y="1661"/>
              <a:ext cx="38874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44" name="Google Shape;244;p24"/>
            <p:cNvSpPr txBox="1"/>
            <p:nvPr/>
          </p:nvSpPr>
          <p:spPr>
            <a:xfrm>
              <a:off x="0" y="16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Governance and Membership</a:t>
              </a:r>
              <a:endParaRPr sz="1100">
                <a:latin typeface="Century Gothic"/>
                <a:ea typeface="Century Gothic"/>
                <a:cs typeface="Century Gothic"/>
                <a:sym typeface="Century Gothic"/>
              </a:endParaRPr>
            </a:p>
          </p:txBody>
        </p:sp>
        <p:sp>
          <p:nvSpPr>
            <p:cNvPr id="245" name="Google Shape;245;p24"/>
            <p:cNvSpPr/>
            <p:nvPr/>
          </p:nvSpPr>
          <p:spPr>
            <a:xfrm rot="5400000">
              <a:off x="6907991" y="-2142499"/>
              <a:ext cx="855900" cy="69042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46" name="Google Shape;246;p24"/>
            <p:cNvSpPr txBox="1"/>
            <p:nvPr/>
          </p:nvSpPr>
          <p:spPr>
            <a:xfrm>
              <a:off x="3883695" y="881651"/>
              <a:ext cx="6904200" cy="8559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Technical Decision Making</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Project Life Cycle</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Release Process</a:t>
              </a:r>
              <a:endParaRPr sz="1100">
                <a:latin typeface="Century Gothic"/>
                <a:ea typeface="Century Gothic"/>
                <a:cs typeface="Century Gothic"/>
                <a:sym typeface="Century Gothic"/>
              </a:endParaRPr>
            </a:p>
          </p:txBody>
        </p:sp>
        <p:sp>
          <p:nvSpPr>
            <p:cNvPr id="247" name="Google Shape;247;p24"/>
            <p:cNvSpPr/>
            <p:nvPr/>
          </p:nvSpPr>
          <p:spPr>
            <a:xfrm>
              <a:off x="0" y="890524"/>
              <a:ext cx="38838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48" name="Google Shape;248;p24"/>
            <p:cNvSpPr txBox="1"/>
            <p:nvPr/>
          </p:nvSpPr>
          <p:spPr>
            <a:xfrm>
              <a:off x="0" y="890524"/>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Development Process</a:t>
              </a:r>
              <a:endParaRPr sz="1100">
                <a:latin typeface="Century Gothic"/>
                <a:ea typeface="Century Gothic"/>
                <a:cs typeface="Century Gothic"/>
                <a:sym typeface="Century Gothic"/>
              </a:endParaRPr>
            </a:p>
          </p:txBody>
        </p:sp>
        <p:sp>
          <p:nvSpPr>
            <p:cNvPr id="249" name="Google Shape;249;p24"/>
            <p:cNvSpPr/>
            <p:nvPr/>
          </p:nvSpPr>
          <p:spPr>
            <a:xfrm rot="5400000">
              <a:off x="6907091" y="-1243862"/>
              <a:ext cx="857700" cy="69042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50" name="Google Shape;250;p24"/>
            <p:cNvSpPr txBox="1"/>
            <p:nvPr/>
          </p:nvSpPr>
          <p:spPr>
            <a:xfrm>
              <a:off x="3883695" y="1779388"/>
              <a:ext cx="6904200" cy="8577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Custom infrastructure using open source best practices</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Security and reliability</a:t>
              </a:r>
              <a:endParaRPr sz="1100">
                <a:latin typeface="Century Gothic"/>
                <a:ea typeface="Century Gothic"/>
                <a:cs typeface="Century Gothic"/>
                <a:sym typeface="Century Gothic"/>
              </a:endParaRPr>
            </a:p>
          </p:txBody>
        </p:sp>
        <p:sp>
          <p:nvSpPr>
            <p:cNvPr id="251" name="Google Shape;251;p24"/>
            <p:cNvSpPr/>
            <p:nvPr/>
          </p:nvSpPr>
          <p:spPr>
            <a:xfrm>
              <a:off x="0" y="1789229"/>
              <a:ext cx="38838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52" name="Google Shape;252;p24"/>
            <p:cNvSpPr txBox="1"/>
            <p:nvPr/>
          </p:nvSpPr>
          <p:spPr>
            <a:xfrm>
              <a:off x="0" y="1789229"/>
              <a:ext cx="38838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Infrastructure</a:t>
              </a:r>
              <a:endParaRPr sz="1100">
                <a:latin typeface="Century Gothic"/>
                <a:ea typeface="Century Gothic"/>
                <a:cs typeface="Century Gothic"/>
                <a:sym typeface="Century Gothic"/>
              </a:endParaRPr>
            </a:p>
          </p:txBody>
        </p:sp>
        <p:sp>
          <p:nvSpPr>
            <p:cNvPr id="253" name="Google Shape;253;p24"/>
            <p:cNvSpPr/>
            <p:nvPr/>
          </p:nvSpPr>
          <p:spPr>
            <a:xfrm rot="5400000">
              <a:off x="6928886" y="-357487"/>
              <a:ext cx="828300" cy="6911100"/>
            </a:xfrm>
            <a:prstGeom prst="rect">
              <a:avLst/>
            </a:prstGeom>
            <a:solidFill>
              <a:srgbClr val="F2F2F2">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54" name="Google Shape;254;p24"/>
            <p:cNvSpPr txBox="1"/>
            <p:nvPr/>
          </p:nvSpPr>
          <p:spPr>
            <a:xfrm>
              <a:off x="3887491" y="2683913"/>
              <a:ext cx="6911100" cy="8283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Marketing</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Events</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Training</a:t>
              </a:r>
              <a:endParaRPr sz="1100">
                <a:latin typeface="Century Gothic"/>
                <a:ea typeface="Century Gothic"/>
                <a:cs typeface="Century Gothic"/>
                <a:sym typeface="Century Gothic"/>
              </a:endParaRPr>
            </a:p>
          </p:txBody>
        </p:sp>
        <p:sp>
          <p:nvSpPr>
            <p:cNvPr id="255" name="Google Shape;255;p24"/>
            <p:cNvSpPr/>
            <p:nvPr/>
          </p:nvSpPr>
          <p:spPr>
            <a:xfrm>
              <a:off x="0" y="2679061"/>
              <a:ext cx="3887400" cy="838200"/>
            </a:xfrm>
            <a:prstGeom prst="rect">
              <a:avLst/>
            </a:prstGeom>
            <a:solidFill>
              <a:schemeClr val="accen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56" name="Google Shape;256;p24"/>
            <p:cNvSpPr txBox="1"/>
            <p:nvPr/>
          </p:nvSpPr>
          <p:spPr>
            <a:xfrm>
              <a:off x="0" y="2679061"/>
              <a:ext cx="38874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Ecosystem Development</a:t>
              </a:r>
              <a:endParaRPr sz="1100">
                <a:latin typeface="Century Gothic"/>
                <a:ea typeface="Century Gothic"/>
                <a:cs typeface="Century Gothic"/>
                <a:sym typeface="Century Gothic"/>
              </a:endParaRPr>
            </a:p>
          </p:txBody>
        </p:sp>
        <p:sp>
          <p:nvSpPr>
            <p:cNvPr id="257" name="Google Shape;257;p24"/>
            <p:cNvSpPr/>
            <p:nvPr/>
          </p:nvSpPr>
          <p:spPr>
            <a:xfrm rot="5400000">
              <a:off x="6899820" y="520050"/>
              <a:ext cx="857400" cy="6935400"/>
            </a:xfrm>
            <a:prstGeom prst="rect">
              <a:avLst/>
            </a:prstGeom>
            <a:solidFill>
              <a:srgbClr val="D8D8D8">
                <a:alpha val="89800"/>
              </a:srgbClr>
            </a:solidFill>
            <a:ln cap="flat" cmpd="sng" w="9525">
              <a:solidFill>
                <a:srgbClr val="CBDFFF">
                  <a:alpha val="8980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58" name="Google Shape;258;p24"/>
            <p:cNvSpPr txBox="1"/>
            <p:nvPr/>
          </p:nvSpPr>
          <p:spPr>
            <a:xfrm>
              <a:off x="3860916" y="3559050"/>
              <a:ext cx="6935400" cy="857400"/>
            </a:xfrm>
            <a:prstGeom prst="rect">
              <a:avLst/>
            </a:prstGeom>
            <a:noFill/>
            <a:ln>
              <a:noFill/>
            </a:ln>
          </p:spPr>
          <p:txBody>
            <a:bodyPr anchorCtr="0" anchor="ctr" bIns="92875" lIns="185750" spcFirstLastPara="1" rIns="185750" wrap="square" tIns="92875">
              <a:noAutofit/>
            </a:bodyPr>
            <a:lstStyle/>
            <a:p>
              <a:pPr indent="-95250" lvl="1" marL="88900" marR="0" rtl="0" algn="l">
                <a:lnSpc>
                  <a:spcPct val="80000"/>
                </a:lnSpc>
                <a:spcBef>
                  <a:spcPts val="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Code Provenance</a:t>
              </a:r>
              <a:r>
                <a:rPr lang="en-US" sz="1100">
                  <a:latin typeface="Century Gothic"/>
                  <a:ea typeface="Century Gothic"/>
                  <a:cs typeface="Century Gothic"/>
                  <a:sym typeface="Century Gothic"/>
                </a:rPr>
                <a:t> and </a:t>
              </a:r>
              <a:r>
                <a:rPr i="0" lang="en-US" sz="1100" u="none" cap="none" strike="noStrike">
                  <a:solidFill>
                    <a:schemeClr val="dk1"/>
                  </a:solidFill>
                  <a:latin typeface="Century Gothic"/>
                  <a:ea typeface="Century Gothic"/>
                  <a:cs typeface="Century Gothic"/>
                  <a:sym typeface="Century Gothic"/>
                </a:rPr>
                <a:t>License compliance</a:t>
              </a:r>
              <a:endParaRPr i="0" sz="1100" u="none" cap="none" strike="noStrike">
                <a:solidFill>
                  <a:schemeClr val="dk1"/>
                </a:solidFill>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Trademark management</a:t>
              </a:r>
              <a:endParaRPr sz="1100">
                <a:latin typeface="Century Gothic"/>
                <a:ea typeface="Century Gothic"/>
                <a:cs typeface="Century Gothic"/>
                <a:sym typeface="Century Gothic"/>
              </a:endParaRPr>
            </a:p>
            <a:p>
              <a:pPr indent="-95250" lvl="1" marL="88900" marR="0" rtl="0" algn="l">
                <a:lnSpc>
                  <a:spcPct val="80000"/>
                </a:lnSpc>
                <a:spcBef>
                  <a:spcPts val="200"/>
                </a:spcBef>
                <a:spcAft>
                  <a:spcPts val="0"/>
                </a:spcAft>
                <a:buClr>
                  <a:schemeClr val="dk1"/>
                </a:buClr>
                <a:buSzPts val="1100"/>
                <a:buFont typeface="Century Gothic"/>
                <a:buChar char="•"/>
              </a:pPr>
              <a:r>
                <a:rPr i="0" lang="en-US" sz="1100" u="none" cap="none" strike="noStrike">
                  <a:solidFill>
                    <a:schemeClr val="dk1"/>
                  </a:solidFill>
                  <a:latin typeface="Century Gothic"/>
                  <a:ea typeface="Century Gothic"/>
                  <a:cs typeface="Century Gothic"/>
                  <a:sym typeface="Century Gothic"/>
                </a:rPr>
                <a:t>Legal defense and Collaboration</a:t>
              </a:r>
              <a:endParaRPr sz="1100">
                <a:latin typeface="Century Gothic"/>
                <a:ea typeface="Century Gothic"/>
                <a:cs typeface="Century Gothic"/>
                <a:sym typeface="Century Gothic"/>
              </a:endParaRPr>
            </a:p>
          </p:txBody>
        </p:sp>
        <p:sp>
          <p:nvSpPr>
            <p:cNvPr id="259" name="Google Shape;259;p24"/>
            <p:cNvSpPr/>
            <p:nvPr/>
          </p:nvSpPr>
          <p:spPr>
            <a:xfrm>
              <a:off x="0" y="3568658"/>
              <a:ext cx="3861000" cy="838200"/>
            </a:xfrm>
            <a:prstGeom prst="rect">
              <a:avLst/>
            </a:prstGeom>
            <a:solidFill>
              <a:srgbClr val="1096D5"/>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latin typeface="Century Gothic"/>
                <a:ea typeface="Century Gothic"/>
                <a:cs typeface="Century Gothic"/>
                <a:sym typeface="Century Gothic"/>
              </a:endParaRPr>
            </a:p>
          </p:txBody>
        </p:sp>
        <p:sp>
          <p:nvSpPr>
            <p:cNvPr id="260" name="Google Shape;260;p24"/>
            <p:cNvSpPr txBox="1"/>
            <p:nvPr/>
          </p:nvSpPr>
          <p:spPr>
            <a:xfrm>
              <a:off x="0" y="3568658"/>
              <a:ext cx="3861000" cy="838200"/>
            </a:xfrm>
            <a:prstGeom prst="rect">
              <a:avLst/>
            </a:prstGeom>
            <a:noFill/>
            <a:ln>
              <a:noFill/>
            </a:ln>
          </p:spPr>
          <p:txBody>
            <a:bodyPr anchorCtr="0" anchor="ctr" bIns="28575" lIns="57150" spcFirstLastPara="1" rIns="57150" wrap="square" tIns="28575">
              <a:noAutofit/>
            </a:bodyPr>
            <a:lstStyle/>
            <a:p>
              <a:pPr indent="0" lvl="0" marL="0" marR="0" rtl="0" algn="ctr">
                <a:lnSpc>
                  <a:spcPct val="90000"/>
                </a:lnSpc>
                <a:spcBef>
                  <a:spcPts val="0"/>
                </a:spcBef>
                <a:spcAft>
                  <a:spcPts val="0"/>
                </a:spcAft>
                <a:buNone/>
              </a:pPr>
              <a:r>
                <a:rPr lang="en-US" sz="1500">
                  <a:solidFill>
                    <a:schemeClr val="lt1"/>
                  </a:solidFill>
                  <a:latin typeface="Century Gothic"/>
                  <a:ea typeface="Century Gothic"/>
                  <a:cs typeface="Century Gothic"/>
                  <a:sym typeface="Century Gothic"/>
                </a:rPr>
                <a:t>IP Management</a:t>
              </a:r>
              <a:endParaRPr sz="1100">
                <a:latin typeface="Century Gothic"/>
                <a:ea typeface="Century Gothic"/>
                <a:cs typeface="Century Gothic"/>
                <a:sym typeface="Century Gothic"/>
              </a:endParaRPr>
            </a:p>
          </p:txBody>
        </p:sp>
      </p:grpSp>
      <p:sp>
        <p:nvSpPr>
          <p:cNvPr id="261" name="Google Shape;261;p24"/>
          <p:cNvSpPr txBox="1"/>
          <p:nvPr>
            <p:ph type="title"/>
          </p:nvPr>
        </p:nvSpPr>
        <p:spPr>
          <a:xfrm>
            <a:off x="462700" y="299751"/>
            <a:ext cx="8180100" cy="4557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US"/>
              <a:t>Creating sustainable open source projects requires real work</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5"/>
          <p:cNvSpPr txBox="1"/>
          <p:nvPr>
            <p:ph type="ctrTitle"/>
          </p:nvPr>
        </p:nvSpPr>
        <p:spPr>
          <a:xfrm>
            <a:off x="1143000" y="1421175"/>
            <a:ext cx="6858000" cy="50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sz="3300"/>
              <a:t>Why host your project at the </a:t>
            </a:r>
            <a:endParaRPr sz="3300"/>
          </a:p>
          <a:p>
            <a:pPr indent="0" lvl="0" marL="0" rtl="0" algn="ctr">
              <a:spcBef>
                <a:spcPts val="0"/>
              </a:spcBef>
              <a:spcAft>
                <a:spcPts val="0"/>
              </a:spcAft>
              <a:buNone/>
            </a:pPr>
            <a:r>
              <a:rPr lang="en-US"/>
              <a:t>LF Energy Foundation</a:t>
            </a:r>
            <a:r>
              <a:rPr lang="en-US" sz="3300"/>
              <a:t>?</a:t>
            </a:r>
            <a:endParaRPr sz="33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6"/>
          <p:cNvSpPr txBox="1"/>
          <p:nvPr>
            <p:ph idx="1" type="body"/>
          </p:nvPr>
        </p:nvSpPr>
        <p:spPr>
          <a:xfrm>
            <a:off x="462709" y="1135380"/>
            <a:ext cx="8155200" cy="3327300"/>
          </a:xfrm>
          <a:prstGeom prst="rect">
            <a:avLst/>
          </a:prstGeom>
          <a:noFill/>
          <a:ln>
            <a:noFill/>
          </a:ln>
        </p:spPr>
        <p:txBody>
          <a:bodyPr anchorCtr="0" anchor="t" bIns="34275" lIns="68575" spcFirstLastPara="1" rIns="68575" wrap="square" tIns="34275">
            <a:noAutofit/>
          </a:bodyPr>
          <a:lstStyle/>
          <a:p>
            <a:pPr indent="0" lvl="0" marL="177800" rtl="0" algn="l">
              <a:spcBef>
                <a:spcPts val="900"/>
              </a:spcBef>
              <a:spcAft>
                <a:spcPts val="0"/>
              </a:spcAft>
              <a:buNone/>
            </a:pPr>
            <a:r>
              <a:rPr i="1" lang="en-US" sz="1800"/>
              <a:t>There have been times when projects have asked what the value of an open source foundation can offer them?</a:t>
            </a:r>
            <a:endParaRPr i="1" sz="1800"/>
          </a:p>
          <a:p>
            <a:pPr indent="0" lvl="0" marL="520700" rtl="0" algn="l">
              <a:spcBef>
                <a:spcPts val="900"/>
              </a:spcBef>
              <a:spcAft>
                <a:spcPts val="0"/>
              </a:spcAft>
              <a:buNone/>
            </a:pPr>
            <a:r>
              <a:rPr lang="en-US"/>
              <a:t>A basic premise behind the LF, and open source in general, is that most interactions are positive-sum. There is no fixed amount of investment, mindshare, or development contributions that is allocated to specific projects. Just as open source development is based on the idea that, collectively, we are smarter than any one of us, open source foundations work to make the entire community better off.</a:t>
            </a:r>
            <a:r>
              <a:rPr b="1" lang="en-US"/>
              <a:t> Equally important, a neutral home for a project and community fosters this type of positive-sum thinking and drives growth and diversity that we believe are core elements of a successful open source project.</a:t>
            </a:r>
            <a:endParaRPr b="1"/>
          </a:p>
          <a:p>
            <a:pPr indent="0" lvl="0" marL="0" rtl="0" algn="l">
              <a:spcBef>
                <a:spcPts val="900"/>
              </a:spcBef>
              <a:spcAft>
                <a:spcPts val="0"/>
              </a:spcAft>
              <a:buNone/>
            </a:pPr>
            <a:r>
              <a:t/>
            </a:r>
            <a:endParaRPr sz="1800"/>
          </a:p>
          <a:p>
            <a:pPr indent="0" lvl="0" marL="0" rtl="0" algn="l">
              <a:spcBef>
                <a:spcPts val="900"/>
              </a:spcBef>
              <a:spcAft>
                <a:spcPts val="0"/>
              </a:spcAft>
              <a:buNone/>
            </a:pPr>
            <a:r>
              <a:t/>
            </a:r>
            <a:endParaRPr sz="1800"/>
          </a:p>
        </p:txBody>
      </p:sp>
      <p:sp>
        <p:nvSpPr>
          <p:cNvPr id="273" name="Google Shape;273;p26"/>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Question: V</a:t>
            </a:r>
            <a:r>
              <a:rPr lang="en-US"/>
              <a:t>alue of a Founda</a:t>
            </a:r>
            <a:r>
              <a:rPr lang="en-US"/>
              <a:t>tion?</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It’s more than putting a project on GitHub</a:t>
            </a:r>
            <a:endParaRPr/>
          </a:p>
        </p:txBody>
      </p:sp>
      <p:sp>
        <p:nvSpPr>
          <p:cNvPr id="280" name="Google Shape;280;p27"/>
          <p:cNvSpPr txBox="1"/>
          <p:nvPr>
            <p:ph idx="1" type="body"/>
          </p:nvPr>
        </p:nvSpPr>
        <p:spPr>
          <a:xfrm>
            <a:off x="462709" y="1135380"/>
            <a:ext cx="8155200" cy="33273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rPr lang="en-US"/>
              <a:t>Organizations and projects come to the LF Energy Foundation to…</a:t>
            </a:r>
            <a:endParaRPr/>
          </a:p>
          <a:p>
            <a:pPr indent="-342900" lvl="0" marL="457200" rtl="0" algn="l">
              <a:spcBef>
                <a:spcPts val="1000"/>
              </a:spcBef>
              <a:spcAft>
                <a:spcPts val="0"/>
              </a:spcAft>
              <a:buSzPts val="1800"/>
              <a:buChar char="-"/>
            </a:pPr>
            <a:r>
              <a:rPr lang="en-US"/>
              <a:t>Have a vendor-neutral home for the project and assets.</a:t>
            </a:r>
            <a:endParaRPr/>
          </a:p>
          <a:p>
            <a:pPr indent="-342900" lvl="0" marL="457200" rtl="0" algn="l">
              <a:spcBef>
                <a:spcPts val="0"/>
              </a:spcBef>
              <a:spcAft>
                <a:spcPts val="0"/>
              </a:spcAft>
              <a:buSzPts val="1800"/>
              <a:buChar char="-"/>
            </a:pPr>
            <a:r>
              <a:rPr lang="en-US"/>
              <a:t>Bring in contributors from different organizations ( including your competitors )</a:t>
            </a:r>
            <a:endParaRPr/>
          </a:p>
          <a:p>
            <a:pPr indent="-342900" lvl="0" marL="457200" rtl="0" algn="l">
              <a:spcBef>
                <a:spcPts val="0"/>
              </a:spcBef>
              <a:spcAft>
                <a:spcPts val="0"/>
              </a:spcAft>
              <a:buSzPts val="1800"/>
              <a:buChar char="-"/>
            </a:pPr>
            <a:r>
              <a:rPr lang="en-US"/>
              <a:t>Drive broad industry awareness with press and </a:t>
            </a:r>
            <a:r>
              <a:rPr lang="en-US"/>
              <a:t>analysts</a:t>
            </a:r>
            <a:r>
              <a:rPr lang="en-US"/>
              <a:t>.</a:t>
            </a:r>
            <a:endParaRPr/>
          </a:p>
          <a:p>
            <a:pPr indent="-342900" lvl="0" marL="457200" rtl="0" algn="l">
              <a:spcBef>
                <a:spcPts val="0"/>
              </a:spcBef>
              <a:spcAft>
                <a:spcPts val="0"/>
              </a:spcAft>
              <a:buSzPts val="1800"/>
              <a:buChar char="-"/>
            </a:pPr>
            <a:r>
              <a:rPr lang="en-US"/>
              <a:t>Build a downstream ecosystem for open and </a:t>
            </a:r>
            <a:r>
              <a:rPr lang="en-US"/>
              <a:t>commercial</a:t>
            </a:r>
            <a:r>
              <a:rPr lang="en-US"/>
              <a:t> solutions.</a:t>
            </a:r>
            <a:endParaRPr/>
          </a:p>
          <a:p>
            <a:pPr indent="-342900" lvl="0" marL="457200" rtl="0" algn="l">
              <a:spcBef>
                <a:spcPts val="0"/>
              </a:spcBef>
              <a:spcAft>
                <a:spcPts val="0"/>
              </a:spcAft>
              <a:buSzPts val="1800"/>
              <a:buChar char="-"/>
            </a:pPr>
            <a:r>
              <a:rPr lang="en-US"/>
              <a:t>Have world-class tools for measuring project insights and success.</a:t>
            </a:r>
            <a:endParaRPr/>
          </a:p>
          <a:p>
            <a:pPr indent="-342900" lvl="0" marL="457200" rtl="0" algn="l">
              <a:spcBef>
                <a:spcPts val="0"/>
              </a:spcBef>
              <a:spcAft>
                <a:spcPts val="0"/>
              </a:spcAft>
              <a:buSzPts val="1800"/>
              <a:buChar char="-"/>
            </a:pPr>
            <a:r>
              <a:rPr lang="en-US"/>
              <a:t>Leverage the collective experience and expertise of the Linux Foundation.</a:t>
            </a:r>
            <a:endParaRPr/>
          </a:p>
          <a:p>
            <a:pPr indent="0" lvl="0" marL="0" rtl="0" algn="l">
              <a:spcBef>
                <a:spcPts val="1000"/>
              </a:spcBef>
              <a:spcAft>
                <a:spcPts val="0"/>
              </a:spcAft>
              <a:buNone/>
            </a:pPr>
            <a:r>
              <a:rPr lang="en-US"/>
              <a:t>How does the </a:t>
            </a:r>
            <a:r>
              <a:rPr lang="en-US"/>
              <a:t>LF Energy Foundation</a:t>
            </a:r>
            <a:r>
              <a:rPr lang="en-US"/>
              <a:t> enable this?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28"/>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Vendor-neutrality provides a sustainable home</a:t>
            </a:r>
            <a:endParaRPr sz="2800"/>
          </a:p>
        </p:txBody>
      </p:sp>
      <p:sp>
        <p:nvSpPr>
          <p:cNvPr id="287" name="Google Shape;287;p28"/>
          <p:cNvSpPr txBox="1"/>
          <p:nvPr>
            <p:ph idx="1" type="body"/>
          </p:nvPr>
        </p:nvSpPr>
        <p:spPr>
          <a:xfrm>
            <a:off x="462703" y="1135375"/>
            <a:ext cx="5982300" cy="33273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rPr lang="en-US" sz="1500"/>
              <a:t>Groundbreaking </a:t>
            </a:r>
            <a:r>
              <a:rPr lang="en-US" sz="1500"/>
              <a:t>and</a:t>
            </a:r>
            <a:r>
              <a:rPr lang="en-US" sz="1500"/>
              <a:t> </a:t>
            </a:r>
            <a:r>
              <a:rPr lang="en-US" sz="1500"/>
              <a:t>game-changing</a:t>
            </a:r>
            <a:r>
              <a:rPr lang="en-US" sz="1500"/>
              <a:t> projects are a collective effort across organizations. Hosting at the LF Energy Foundation ensures a project has a reputable legal home and governance to attract contributors and adoption.</a:t>
            </a:r>
            <a:endParaRPr sz="1500"/>
          </a:p>
          <a:p>
            <a:pPr indent="-323850" lvl="0" marL="457200" rtl="0" algn="l">
              <a:spcBef>
                <a:spcPts val="900"/>
              </a:spcBef>
              <a:spcAft>
                <a:spcPts val="0"/>
              </a:spcAft>
              <a:buSzPts val="1500"/>
              <a:buChar char="-"/>
            </a:pPr>
            <a:r>
              <a:rPr lang="en-US" sz="1500"/>
              <a:t>All projects are set up as 501c6 Series LLC legal </a:t>
            </a:r>
            <a:r>
              <a:rPr lang="en-US" sz="1500"/>
              <a:t>entities, giving the project a non-profit status and giving them the autonomy to set their own policies and processes with expert guidance.</a:t>
            </a:r>
            <a:endParaRPr sz="1500"/>
          </a:p>
          <a:p>
            <a:pPr indent="-323850" lvl="0" marL="457200" rtl="0" algn="l">
              <a:spcBef>
                <a:spcPts val="0"/>
              </a:spcBef>
              <a:spcAft>
                <a:spcPts val="0"/>
              </a:spcAft>
              <a:buSzPts val="1500"/>
              <a:buChar char="-"/>
            </a:pPr>
            <a:r>
              <a:rPr lang="en-US" sz="1500"/>
              <a:t>Infrastructure such as mailing lists, websites, and domain names are owned by the project to ensure neutral management.</a:t>
            </a:r>
            <a:endParaRPr sz="1500"/>
          </a:p>
          <a:p>
            <a:pPr indent="-323850" lvl="0" marL="457200" rtl="0" algn="l">
              <a:spcBef>
                <a:spcPts val="0"/>
              </a:spcBef>
              <a:spcAft>
                <a:spcPts val="0"/>
              </a:spcAft>
              <a:buSzPts val="1500"/>
              <a:buChar char="-"/>
            </a:pPr>
            <a:r>
              <a:rPr lang="en-US" sz="1500" u="sng">
                <a:solidFill>
                  <a:schemeClr val="hlink"/>
                </a:solidFill>
                <a:hlinkClick r:id="rId3"/>
              </a:rPr>
              <a:t>LF Energy TAC project lifecycle</a:t>
            </a:r>
            <a:r>
              <a:rPr lang="en-US" sz="1500"/>
              <a:t> gives the project guidance on how to establish a sustainable project.</a:t>
            </a:r>
            <a:endParaRPr sz="1500"/>
          </a:p>
        </p:txBody>
      </p:sp>
      <p:pic>
        <p:nvPicPr>
          <p:cNvPr id="288" name="Google Shape;288;p28"/>
          <p:cNvPicPr preferRelativeResize="0"/>
          <p:nvPr/>
        </p:nvPicPr>
        <p:blipFill>
          <a:blip r:embed="rId4">
            <a:alphaModFix/>
          </a:blip>
          <a:stretch>
            <a:fillRect/>
          </a:stretch>
        </p:blipFill>
        <p:spPr>
          <a:xfrm>
            <a:off x="6505675" y="1635442"/>
            <a:ext cx="2514499" cy="201110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9"/>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Bring in a broader contributor base</a:t>
            </a:r>
            <a:endParaRPr/>
          </a:p>
        </p:txBody>
      </p:sp>
      <p:sp>
        <p:nvSpPr>
          <p:cNvPr id="295" name="Google Shape;295;p29"/>
          <p:cNvSpPr txBox="1"/>
          <p:nvPr>
            <p:ph idx="1" type="body"/>
          </p:nvPr>
        </p:nvSpPr>
        <p:spPr>
          <a:xfrm>
            <a:off x="462703" y="1135375"/>
            <a:ext cx="5869200" cy="33273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rPr lang="en-US" sz="1600"/>
              <a:t>Shared R&amp;D with a broad ecosystem means bringing more contributors and maintainers into your project - including your competitors.</a:t>
            </a:r>
            <a:endParaRPr sz="1600"/>
          </a:p>
          <a:p>
            <a:pPr indent="-330200" lvl="0" marL="457200" rtl="0" algn="l">
              <a:spcBef>
                <a:spcPts val="900"/>
              </a:spcBef>
              <a:spcAft>
                <a:spcPts val="0"/>
              </a:spcAft>
              <a:buSzPts val="1600"/>
              <a:buChar char="-"/>
            </a:pPr>
            <a:r>
              <a:rPr lang="en-US" sz="1600"/>
              <a:t>Our staff works with the project to establish an open, neutral </a:t>
            </a:r>
            <a:r>
              <a:rPr lang="en-US" sz="1600"/>
              <a:t>governance</a:t>
            </a:r>
            <a:r>
              <a:rPr lang="en-US" sz="1600"/>
              <a:t> that makes roles clear and paths to leadership available.</a:t>
            </a:r>
            <a:endParaRPr sz="1600"/>
          </a:p>
          <a:p>
            <a:pPr indent="-330200" lvl="0" marL="457200" rtl="0" algn="l">
              <a:spcBef>
                <a:spcPts val="0"/>
              </a:spcBef>
              <a:spcAft>
                <a:spcPts val="0"/>
              </a:spcAft>
              <a:buSzPts val="1600"/>
              <a:buChar char="-"/>
            </a:pPr>
            <a:r>
              <a:rPr lang="en-US" sz="1600"/>
              <a:t>All projects have a Code of Conduct to ensure collaboration is done in safe and welcoming environment for all.</a:t>
            </a:r>
            <a:endParaRPr sz="1600"/>
          </a:p>
          <a:p>
            <a:pPr indent="-330200" lvl="0" marL="457200" rtl="0" algn="l">
              <a:spcBef>
                <a:spcPts val="0"/>
              </a:spcBef>
              <a:spcAft>
                <a:spcPts val="0"/>
              </a:spcAft>
              <a:buSzPts val="1600"/>
              <a:buChar char="-"/>
            </a:pPr>
            <a:r>
              <a:rPr lang="en-US" sz="1600"/>
              <a:t>Outreach done through the </a:t>
            </a:r>
            <a:r>
              <a:rPr lang="en-US" sz="1600"/>
              <a:t>LF Energy Foundation</a:t>
            </a:r>
            <a:r>
              <a:rPr lang="en-US" sz="1600"/>
              <a:t> is done from a neutral perspective, which </a:t>
            </a:r>
            <a:r>
              <a:rPr lang="en-US" sz="1600"/>
              <a:t>separates</a:t>
            </a:r>
            <a:r>
              <a:rPr lang="en-US" sz="1600"/>
              <a:t> out product promotion and vendor </a:t>
            </a:r>
            <a:r>
              <a:rPr lang="en-US" sz="1600"/>
              <a:t>favoritism</a:t>
            </a:r>
            <a:r>
              <a:rPr lang="en-US" sz="1600"/>
              <a:t> and promotes the work of the community.</a:t>
            </a:r>
            <a:endParaRPr sz="1600"/>
          </a:p>
        </p:txBody>
      </p:sp>
      <p:pic>
        <p:nvPicPr>
          <p:cNvPr id="296" name="Google Shape;296;p29"/>
          <p:cNvPicPr preferRelativeResize="0"/>
          <p:nvPr/>
        </p:nvPicPr>
        <p:blipFill>
          <a:blip r:embed="rId3">
            <a:alphaModFix/>
          </a:blip>
          <a:stretch>
            <a:fillRect/>
          </a:stretch>
        </p:blipFill>
        <p:spPr>
          <a:xfrm>
            <a:off x="6524500" y="1883092"/>
            <a:ext cx="2314701" cy="185130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30"/>
          <p:cNvSpPr txBox="1"/>
          <p:nvPr>
            <p:ph type="title"/>
          </p:nvPr>
        </p:nvSpPr>
        <p:spPr>
          <a:xfrm>
            <a:off x="462700" y="299751"/>
            <a:ext cx="8180100" cy="4557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US"/>
              <a:t>Drive broad industry awareness with press and analysts</a:t>
            </a:r>
            <a:endParaRPr/>
          </a:p>
        </p:txBody>
      </p:sp>
      <p:sp>
        <p:nvSpPr>
          <p:cNvPr id="303" name="Google Shape;303;p30"/>
          <p:cNvSpPr txBox="1"/>
          <p:nvPr>
            <p:ph idx="1" type="body"/>
          </p:nvPr>
        </p:nvSpPr>
        <p:spPr>
          <a:xfrm>
            <a:off x="462700" y="1135375"/>
            <a:ext cx="4546200" cy="3327300"/>
          </a:xfrm>
          <a:prstGeom prst="rect">
            <a:avLst/>
          </a:prstGeom>
        </p:spPr>
        <p:txBody>
          <a:bodyPr anchorCtr="0" anchor="t" bIns="0" lIns="0" spcFirstLastPara="1" rIns="0" wrap="square" tIns="0">
            <a:noAutofit/>
          </a:bodyPr>
          <a:lstStyle/>
          <a:p>
            <a:pPr indent="0" lvl="0" marL="0" rtl="0" algn="l">
              <a:spcBef>
                <a:spcPts val="900"/>
              </a:spcBef>
              <a:spcAft>
                <a:spcPts val="0"/>
              </a:spcAft>
              <a:buClr>
                <a:schemeClr val="dk1"/>
              </a:buClr>
              <a:buSzPts val="1100"/>
              <a:buFont typeface="Arial"/>
              <a:buNone/>
            </a:pPr>
            <a:r>
              <a:rPr lang="en-US" sz="1200"/>
              <a:t>Through our large audience, extensive media outreach, and with key partnership with publications such as </a:t>
            </a:r>
            <a:r>
              <a:rPr lang="en-US" sz="1200" u="sng">
                <a:solidFill>
                  <a:schemeClr val="hlink"/>
                </a:solidFill>
                <a:hlinkClick r:id="rId3"/>
              </a:rPr>
              <a:t>Linux.com</a:t>
            </a:r>
            <a:r>
              <a:rPr lang="en-US" sz="1200"/>
              <a:t> and </a:t>
            </a:r>
            <a:r>
              <a:rPr lang="en-US" sz="1200" u="sng">
                <a:solidFill>
                  <a:schemeClr val="hlink"/>
                </a:solidFill>
                <a:hlinkClick r:id="rId4"/>
              </a:rPr>
              <a:t>TFiR</a:t>
            </a:r>
            <a:r>
              <a:rPr lang="en-US" sz="1200"/>
              <a:t> your project will get broad exposure in energy, tech, and open source.</a:t>
            </a:r>
            <a:endParaRPr sz="1200"/>
          </a:p>
          <a:p>
            <a:pPr indent="-304800" lvl="0" marL="457200" rtl="0" algn="l">
              <a:spcBef>
                <a:spcPts val="900"/>
              </a:spcBef>
              <a:spcAft>
                <a:spcPts val="0"/>
              </a:spcAft>
              <a:buSzPts val="1200"/>
              <a:buChar char="-"/>
            </a:pPr>
            <a:r>
              <a:rPr lang="en-US" sz="1200"/>
              <a:t>Your project will be featured on both the </a:t>
            </a:r>
            <a:r>
              <a:rPr lang="en-US" sz="1200" u="sng">
                <a:solidFill>
                  <a:schemeClr val="hlink"/>
                </a:solidFill>
                <a:hlinkClick r:id="rId5"/>
              </a:rPr>
              <a:t>LF Energy website</a:t>
            </a:r>
            <a:r>
              <a:rPr lang="en-US" sz="1200"/>
              <a:t> and </a:t>
            </a:r>
            <a:r>
              <a:rPr lang="en-US" sz="1200" u="sng">
                <a:solidFill>
                  <a:schemeClr val="hlink"/>
                </a:solidFill>
                <a:hlinkClick r:id="rId6"/>
              </a:rPr>
              <a:t>Linux Foundation website</a:t>
            </a:r>
            <a:r>
              <a:rPr lang="en-US" sz="1200"/>
              <a:t>.</a:t>
            </a:r>
            <a:endParaRPr sz="1200"/>
          </a:p>
          <a:p>
            <a:pPr indent="-304800" lvl="0" marL="457200" rtl="0" algn="l">
              <a:spcBef>
                <a:spcPts val="900"/>
              </a:spcBef>
              <a:spcAft>
                <a:spcPts val="0"/>
              </a:spcAft>
              <a:buSzPts val="1200"/>
              <a:buChar char="-"/>
            </a:pPr>
            <a:r>
              <a:rPr lang="en-US" sz="1200"/>
              <a:t>Always available guest blog post(s) on the </a:t>
            </a:r>
            <a:r>
              <a:rPr lang="en-US" sz="1200" u="sng">
                <a:solidFill>
                  <a:schemeClr val="hlink"/>
                </a:solidFill>
                <a:hlinkClick r:id="rId7"/>
              </a:rPr>
              <a:t>LF Energy blog</a:t>
            </a:r>
            <a:r>
              <a:rPr lang="en-US" sz="1200"/>
              <a:t> on project updates.</a:t>
            </a:r>
            <a:endParaRPr sz="1200"/>
          </a:p>
          <a:p>
            <a:pPr indent="-304800" lvl="0" marL="457200" rtl="0" algn="l">
              <a:spcBef>
                <a:spcPts val="900"/>
              </a:spcBef>
              <a:spcAft>
                <a:spcPts val="0"/>
              </a:spcAft>
              <a:buSzPts val="1200"/>
              <a:buChar char="-"/>
            </a:pPr>
            <a:r>
              <a:rPr lang="en-US" sz="1200"/>
              <a:t>Post one technical article about an open source project you care about to </a:t>
            </a:r>
            <a:r>
              <a:rPr lang="en-US" sz="1200" u="sng">
                <a:solidFill>
                  <a:schemeClr val="hlink"/>
                </a:solidFill>
                <a:hlinkClick r:id="rId8"/>
              </a:rPr>
              <a:t>Linux.com</a:t>
            </a:r>
            <a:r>
              <a:rPr lang="en-US" sz="1200"/>
              <a:t>, which has over 1 million unique visitors per month.</a:t>
            </a:r>
            <a:endParaRPr sz="1200"/>
          </a:p>
          <a:p>
            <a:pPr indent="-304800" lvl="0" marL="457200" rtl="0" algn="l">
              <a:spcBef>
                <a:spcPts val="900"/>
              </a:spcBef>
              <a:spcAft>
                <a:spcPts val="0"/>
              </a:spcAft>
              <a:buSzPts val="1200"/>
              <a:buChar char="-"/>
            </a:pPr>
            <a:r>
              <a:rPr lang="en-US" sz="1200"/>
              <a:t>Support of your announcements with social outreach and quotes from Linux Foundation and/or LF Energy Foundation leadership as appropriate.</a:t>
            </a:r>
            <a:endParaRPr sz="1200"/>
          </a:p>
          <a:p>
            <a:pPr indent="-304800" lvl="0" marL="457200" rtl="0" algn="l">
              <a:spcBef>
                <a:spcPts val="900"/>
              </a:spcBef>
              <a:spcAft>
                <a:spcPts val="0"/>
              </a:spcAft>
              <a:buSzPts val="1200"/>
              <a:buChar char="-"/>
            </a:pPr>
            <a:r>
              <a:rPr lang="en-US" sz="1200"/>
              <a:t>Access to opportunities for contributed articles, videos, podcasts, and events</a:t>
            </a:r>
            <a:endParaRPr sz="1200"/>
          </a:p>
        </p:txBody>
      </p:sp>
      <p:grpSp>
        <p:nvGrpSpPr>
          <p:cNvPr id="304" name="Google Shape;304;p30"/>
          <p:cNvGrpSpPr/>
          <p:nvPr/>
        </p:nvGrpSpPr>
        <p:grpSpPr>
          <a:xfrm>
            <a:off x="7440188" y="1581326"/>
            <a:ext cx="1435200" cy="2628699"/>
            <a:chOff x="7850187" y="970151"/>
            <a:chExt cx="1435200" cy="2628699"/>
          </a:xfrm>
        </p:grpSpPr>
        <p:pic>
          <p:nvPicPr>
            <p:cNvPr id="305" name="Google Shape;305;p30"/>
            <p:cNvPicPr preferRelativeResize="0"/>
            <p:nvPr/>
          </p:nvPicPr>
          <p:blipFill>
            <a:blip r:embed="rId9">
              <a:alphaModFix/>
            </a:blip>
            <a:stretch>
              <a:fillRect/>
            </a:stretch>
          </p:blipFill>
          <p:spPr>
            <a:xfrm>
              <a:off x="8302862" y="970151"/>
              <a:ext cx="529869" cy="447300"/>
            </a:xfrm>
            <a:prstGeom prst="rect">
              <a:avLst/>
            </a:prstGeom>
            <a:noFill/>
            <a:ln>
              <a:noFill/>
            </a:ln>
          </p:spPr>
        </p:pic>
        <p:pic>
          <p:nvPicPr>
            <p:cNvPr id="306" name="Google Shape;306;p30"/>
            <p:cNvPicPr preferRelativeResize="0"/>
            <p:nvPr/>
          </p:nvPicPr>
          <p:blipFill>
            <a:blip r:embed="rId10">
              <a:alphaModFix/>
            </a:blip>
            <a:stretch>
              <a:fillRect/>
            </a:stretch>
          </p:blipFill>
          <p:spPr>
            <a:xfrm>
              <a:off x="8260010" y="2100550"/>
              <a:ext cx="615578" cy="615600"/>
            </a:xfrm>
            <a:prstGeom prst="rect">
              <a:avLst/>
            </a:prstGeom>
            <a:noFill/>
            <a:ln>
              <a:noFill/>
            </a:ln>
          </p:spPr>
        </p:pic>
        <p:sp>
          <p:nvSpPr>
            <p:cNvPr id="307" name="Google Shape;307;p30"/>
            <p:cNvSpPr txBox="1"/>
            <p:nvPr/>
          </p:nvSpPr>
          <p:spPr>
            <a:xfrm>
              <a:off x="7850187" y="1417450"/>
              <a:ext cx="1435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19</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p:txBody>
        </p:sp>
        <p:sp>
          <p:nvSpPr>
            <p:cNvPr id="308" name="Google Shape;308;p30"/>
            <p:cNvSpPr txBox="1"/>
            <p:nvPr/>
          </p:nvSpPr>
          <p:spPr>
            <a:xfrm>
              <a:off x="8044900" y="2767550"/>
              <a:ext cx="10458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a:latin typeface="Gill Sans"/>
                  <a:ea typeface="Gill Sans"/>
                  <a:cs typeface="Gill Sans"/>
                  <a:sym typeface="Gill Sans"/>
                </a:rPr>
                <a:t>7</a:t>
              </a:r>
              <a:r>
                <a:rPr lang="en-US">
                  <a:latin typeface="Gill Sans"/>
                  <a:ea typeface="Gill Sans"/>
                  <a:cs typeface="Gill Sans"/>
                  <a:sym typeface="Gill Sans"/>
                </a:rPr>
                <a:t>00+ </a:t>
              </a:r>
              <a:endParaRPr>
                <a:latin typeface="Gill Sans"/>
                <a:ea typeface="Gill Sans"/>
                <a:cs typeface="Gill Sans"/>
                <a:sym typeface="Gill Sans"/>
              </a:endParaRPr>
            </a:p>
            <a:p>
              <a:pPr indent="0" lvl="0" marL="0" rtl="0" algn="ctr">
                <a:spcBef>
                  <a:spcPts val="0"/>
                </a:spcBef>
                <a:spcAft>
                  <a:spcPts val="0"/>
                </a:spcAft>
                <a:buNone/>
              </a:pPr>
              <a:r>
                <a:rPr lang="en-US">
                  <a:latin typeface="Gill Sans"/>
                  <a:ea typeface="Gill Sans"/>
                  <a:cs typeface="Gill Sans"/>
                  <a:sym typeface="Gill Sans"/>
                </a:rPr>
                <a:t>followers</a:t>
              </a:r>
              <a:endParaRPr>
                <a:latin typeface="Gill Sans"/>
                <a:ea typeface="Gill Sans"/>
                <a:cs typeface="Gill Sans"/>
                <a:sym typeface="Gill Sans"/>
              </a:endParaRPr>
            </a:p>
            <a:p>
              <a:pPr indent="0" lvl="0" marL="0" rtl="0" algn="ctr">
                <a:spcBef>
                  <a:spcPts val="0"/>
                </a:spcBef>
                <a:spcAft>
                  <a:spcPts val="0"/>
                </a:spcAft>
                <a:buNone/>
              </a:pPr>
              <a:r>
                <a:t/>
              </a:r>
              <a:endParaRPr>
                <a:latin typeface="Gill Sans"/>
                <a:ea typeface="Gill Sans"/>
                <a:cs typeface="Gill Sans"/>
                <a:sym typeface="Gill Sans"/>
              </a:endParaRPr>
            </a:p>
          </p:txBody>
        </p:sp>
      </p:grpSp>
      <p:pic>
        <p:nvPicPr>
          <p:cNvPr id="309" name="Google Shape;309;p30"/>
          <p:cNvPicPr preferRelativeResize="0"/>
          <p:nvPr/>
        </p:nvPicPr>
        <p:blipFill>
          <a:blip r:embed="rId11">
            <a:alphaModFix/>
          </a:blip>
          <a:stretch>
            <a:fillRect/>
          </a:stretch>
        </p:blipFill>
        <p:spPr>
          <a:xfrm>
            <a:off x="5308223" y="3353035"/>
            <a:ext cx="1985001" cy="734625"/>
          </a:xfrm>
          <a:prstGeom prst="rect">
            <a:avLst/>
          </a:prstGeom>
          <a:noFill/>
          <a:ln>
            <a:noFill/>
          </a:ln>
        </p:spPr>
      </p:pic>
      <p:pic>
        <p:nvPicPr>
          <p:cNvPr id="310" name="Google Shape;310;p30"/>
          <p:cNvPicPr preferRelativeResize="0"/>
          <p:nvPr/>
        </p:nvPicPr>
        <p:blipFill>
          <a:blip r:embed="rId12">
            <a:alphaModFix/>
          </a:blip>
          <a:stretch>
            <a:fillRect/>
          </a:stretch>
        </p:blipFill>
        <p:spPr>
          <a:xfrm>
            <a:off x="5232022" y="1729772"/>
            <a:ext cx="1985002" cy="11165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1"/>
          <p:cNvSpPr txBox="1"/>
          <p:nvPr>
            <p:ph type="title"/>
          </p:nvPr>
        </p:nvSpPr>
        <p:spPr>
          <a:xfrm>
            <a:off x="462700" y="299751"/>
            <a:ext cx="8180100" cy="455700"/>
          </a:xfrm>
          <a:prstGeom prst="rect">
            <a:avLst/>
          </a:prstGeom>
        </p:spPr>
        <p:txBody>
          <a:bodyPr anchorCtr="0" anchor="ctr" bIns="0" lIns="0" spcFirstLastPara="1" rIns="0" wrap="square" tIns="0">
            <a:normAutofit fontScale="90000"/>
          </a:bodyPr>
          <a:lstStyle/>
          <a:p>
            <a:pPr indent="0" lvl="0" marL="0" rtl="0" algn="l">
              <a:spcBef>
                <a:spcPts val="0"/>
              </a:spcBef>
              <a:spcAft>
                <a:spcPts val="0"/>
              </a:spcAft>
              <a:buNone/>
            </a:pPr>
            <a:r>
              <a:rPr lang="en-US"/>
              <a:t>Build a downstream ecosystem for open and commercial solutions</a:t>
            </a:r>
            <a:endParaRPr/>
          </a:p>
        </p:txBody>
      </p:sp>
      <p:sp>
        <p:nvSpPr>
          <p:cNvPr id="317" name="Google Shape;317;p31"/>
          <p:cNvSpPr txBox="1"/>
          <p:nvPr>
            <p:ph idx="1" type="body"/>
          </p:nvPr>
        </p:nvSpPr>
        <p:spPr>
          <a:xfrm>
            <a:off x="462703" y="1135375"/>
            <a:ext cx="5425800" cy="33273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rPr lang="en-US" sz="1700"/>
              <a:t>Sustainable projects are those the industry adopts and drive economic value with. Doing this at LF Energy takes advantage of the expertise in building these programs.</a:t>
            </a:r>
            <a:endParaRPr sz="1700"/>
          </a:p>
          <a:p>
            <a:pPr indent="-336550" lvl="0" marL="457200" rtl="0" algn="l">
              <a:spcBef>
                <a:spcPts val="900"/>
              </a:spcBef>
              <a:spcAft>
                <a:spcPts val="0"/>
              </a:spcAft>
              <a:buSzPts val="1700"/>
              <a:buChar char="-"/>
            </a:pPr>
            <a:r>
              <a:rPr lang="en-US" sz="1700"/>
              <a:t>Conformance programs with community requirements that are managed by the LF Energy Projects</a:t>
            </a:r>
            <a:endParaRPr sz="1700"/>
          </a:p>
          <a:p>
            <a:pPr indent="-336550" lvl="0" marL="457200" rtl="0" algn="l">
              <a:spcBef>
                <a:spcPts val="0"/>
              </a:spcBef>
              <a:spcAft>
                <a:spcPts val="0"/>
              </a:spcAft>
              <a:buSzPts val="1700"/>
              <a:buChar char="-"/>
            </a:pPr>
            <a:r>
              <a:rPr lang="en-US" sz="1700"/>
              <a:t>Training and certification programs through LF Training</a:t>
            </a:r>
            <a:endParaRPr sz="1700"/>
          </a:p>
          <a:p>
            <a:pPr indent="-336550" lvl="0" marL="457200" rtl="0" algn="l">
              <a:spcBef>
                <a:spcPts val="0"/>
              </a:spcBef>
              <a:spcAft>
                <a:spcPts val="0"/>
              </a:spcAft>
              <a:buSzPts val="1700"/>
              <a:buChar char="-"/>
            </a:pPr>
            <a:r>
              <a:rPr lang="en-US" sz="1700"/>
              <a:t>Badging using Credly to recognize individuals</a:t>
            </a:r>
            <a:endParaRPr sz="1700"/>
          </a:p>
          <a:p>
            <a:pPr indent="-336550" lvl="0" marL="457200" rtl="0" algn="l">
              <a:spcBef>
                <a:spcPts val="0"/>
              </a:spcBef>
              <a:spcAft>
                <a:spcPts val="0"/>
              </a:spcAft>
              <a:buSzPts val="1700"/>
              <a:buChar char="-"/>
            </a:pPr>
            <a:r>
              <a:rPr lang="en-US" sz="1700"/>
              <a:t>Events for the community to connect and collaborate.</a:t>
            </a:r>
            <a:endParaRPr sz="1700"/>
          </a:p>
        </p:txBody>
      </p:sp>
      <p:pic>
        <p:nvPicPr>
          <p:cNvPr id="318" name="Google Shape;318;p31"/>
          <p:cNvPicPr preferRelativeResize="0"/>
          <p:nvPr/>
        </p:nvPicPr>
        <p:blipFill>
          <a:blip r:embed="rId4">
            <a:alphaModFix/>
          </a:blip>
          <a:stretch>
            <a:fillRect/>
          </a:stretch>
        </p:blipFill>
        <p:spPr>
          <a:xfrm>
            <a:off x="6033631" y="1646275"/>
            <a:ext cx="2767471" cy="447300"/>
          </a:xfrm>
          <a:prstGeom prst="rect">
            <a:avLst/>
          </a:prstGeom>
          <a:noFill/>
          <a:ln>
            <a:noFill/>
          </a:ln>
        </p:spPr>
      </p:pic>
      <p:pic>
        <p:nvPicPr>
          <p:cNvPr id="319" name="Google Shape;319;p31"/>
          <p:cNvPicPr preferRelativeResize="0"/>
          <p:nvPr/>
        </p:nvPicPr>
        <p:blipFill rotWithShape="1">
          <a:blip r:embed="rId5">
            <a:alphaModFix/>
          </a:blip>
          <a:srcRect b="0" l="0" r="55521" t="0"/>
          <a:stretch/>
        </p:blipFill>
        <p:spPr>
          <a:xfrm>
            <a:off x="6252001" y="2744458"/>
            <a:ext cx="2330724" cy="131001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4"/>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Clr>
                <a:schemeClr val="dk1"/>
              </a:buClr>
              <a:buSzPts val="1100"/>
              <a:buFont typeface="Arial"/>
              <a:buNone/>
            </a:pPr>
            <a:r>
              <a:rPr lang="en-US" sz="15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500"/>
          </a:p>
          <a:p>
            <a:pPr indent="0" lvl="0" marL="0" rtl="0" algn="l">
              <a:lnSpc>
                <a:spcPct val="100000"/>
              </a:lnSpc>
              <a:spcBef>
                <a:spcPts val="900"/>
              </a:spcBef>
              <a:spcAft>
                <a:spcPts val="0"/>
              </a:spcAft>
              <a:buSzPts val="1800"/>
              <a:buNone/>
            </a:pPr>
            <a:r>
              <a:rPr lang="en-US" sz="1500"/>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500"/>
          </a:p>
        </p:txBody>
      </p:sp>
      <p:sp>
        <p:nvSpPr>
          <p:cNvPr id="73" name="Google Shape;73;p14"/>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Antitrust Policy Notice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32"/>
          <p:cNvSpPr txBox="1"/>
          <p:nvPr>
            <p:ph idx="1" type="body"/>
          </p:nvPr>
        </p:nvSpPr>
        <p:spPr>
          <a:xfrm>
            <a:off x="462703" y="1135375"/>
            <a:ext cx="5652300" cy="3327300"/>
          </a:xfrm>
          <a:prstGeom prst="rect">
            <a:avLst/>
          </a:prstGeom>
        </p:spPr>
        <p:txBody>
          <a:bodyPr anchorCtr="0" anchor="t" bIns="0" lIns="0" spcFirstLastPara="1" rIns="0" wrap="square" tIns="0">
            <a:noAutofit/>
          </a:bodyPr>
          <a:lstStyle/>
          <a:p>
            <a:pPr indent="0" lvl="0" marL="0" rtl="0" algn="l">
              <a:lnSpc>
                <a:spcPct val="95000"/>
              </a:lnSpc>
              <a:spcBef>
                <a:spcPts val="1100"/>
              </a:spcBef>
              <a:spcAft>
                <a:spcPts val="0"/>
              </a:spcAft>
              <a:buClr>
                <a:schemeClr val="dk1"/>
              </a:buClr>
              <a:buSzPts val="935"/>
              <a:buFont typeface="Arial"/>
              <a:buNone/>
            </a:pPr>
            <a:r>
              <a:rPr b="1" lang="en-US" sz="1005">
                <a:solidFill>
                  <a:srgbClr val="0099CC"/>
                </a:solidFill>
              </a:rPr>
              <a:t>LFX Insights </a:t>
            </a:r>
            <a:r>
              <a:rPr lang="en-US" sz="1005">
                <a:solidFill>
                  <a:srgbClr val="333333"/>
                </a:solidFill>
              </a:rPr>
              <a:t>is an analytics tool that is provided to all open source projects hosted by the Linux Foundation. Its capabilities include:</a:t>
            </a:r>
            <a:endParaRPr sz="1005">
              <a:solidFill>
                <a:srgbClr val="333333"/>
              </a:solidFill>
            </a:endParaRPr>
          </a:p>
          <a:p>
            <a:pPr indent="-292417" lvl="0" marL="685800" rtl="0" algn="l">
              <a:lnSpc>
                <a:spcPct val="95000"/>
              </a:lnSpc>
              <a:spcBef>
                <a:spcPts val="1100"/>
              </a:spcBef>
              <a:spcAft>
                <a:spcPts val="0"/>
              </a:spcAft>
              <a:buClr>
                <a:srgbClr val="333333"/>
              </a:buClr>
              <a:buSzPts val="1005"/>
              <a:buFont typeface="Century Gothic"/>
              <a:buChar char="●"/>
            </a:pPr>
            <a:r>
              <a:rPr lang="en-US" sz="1005">
                <a:solidFill>
                  <a:srgbClr val="333333"/>
                </a:solidFill>
              </a:rPr>
              <a:t>Getting the visibility you need to remove bottlenecks at any stage of your project’s code pipeline. Drill down into performance metrics across every step in the development lifecycle to identify where you should be focusing your resources.</a:t>
            </a:r>
            <a:endParaRPr sz="1005">
              <a:solidFill>
                <a:srgbClr val="333333"/>
              </a:solidFill>
            </a:endParaRPr>
          </a:p>
          <a:p>
            <a:pPr indent="-292417" lvl="0" marL="685800" rtl="0" algn="l">
              <a:lnSpc>
                <a:spcPct val="95000"/>
              </a:lnSpc>
              <a:spcBef>
                <a:spcPts val="0"/>
              </a:spcBef>
              <a:spcAft>
                <a:spcPts val="0"/>
              </a:spcAft>
              <a:buClr>
                <a:srgbClr val="333333"/>
              </a:buClr>
              <a:buSzPts val="1005"/>
              <a:buFont typeface="Century Gothic"/>
              <a:buChar char="●"/>
            </a:pPr>
            <a:r>
              <a:rPr lang="en-US" sz="1005">
                <a:solidFill>
                  <a:srgbClr val="333333"/>
                </a:solidFill>
              </a:rPr>
              <a:t>Ensuring the health and viability of the open source projects you care about. Leverage data to help validate projects for investment, and track the activity and growth of projects your organization is already involved in.</a:t>
            </a:r>
            <a:endParaRPr sz="1005">
              <a:solidFill>
                <a:srgbClr val="333333"/>
              </a:solidFill>
            </a:endParaRPr>
          </a:p>
          <a:p>
            <a:pPr indent="-292417" lvl="0" marL="685800" rtl="0" algn="l">
              <a:lnSpc>
                <a:spcPct val="95000"/>
              </a:lnSpc>
              <a:spcBef>
                <a:spcPts val="0"/>
              </a:spcBef>
              <a:spcAft>
                <a:spcPts val="0"/>
              </a:spcAft>
              <a:buClr>
                <a:srgbClr val="333333"/>
              </a:buClr>
              <a:buSzPts val="1005"/>
              <a:buFont typeface="Century Gothic"/>
              <a:buChar char="●"/>
            </a:pPr>
            <a:r>
              <a:rPr lang="en-US" sz="1005">
                <a:solidFill>
                  <a:srgbClr val="333333"/>
                </a:solidFill>
              </a:rPr>
              <a:t>Showcasing your organization’s leadership and subject matter expertise in the open source community. Leverage affiliations to measure the impact of your employees’ contributions and capture the full picture of your team’s impact</a:t>
            </a:r>
            <a:endParaRPr sz="1005">
              <a:solidFill>
                <a:srgbClr val="333333"/>
              </a:solidFill>
            </a:endParaRPr>
          </a:p>
          <a:p>
            <a:pPr indent="0" lvl="0" marL="0" rtl="0" algn="l">
              <a:lnSpc>
                <a:spcPct val="95000"/>
              </a:lnSpc>
              <a:spcBef>
                <a:spcPts val="0"/>
              </a:spcBef>
              <a:spcAft>
                <a:spcPts val="0"/>
              </a:spcAft>
              <a:buSzPts val="935"/>
              <a:buNone/>
            </a:pPr>
            <a:r>
              <a:t/>
            </a:r>
            <a:endParaRPr sz="1005">
              <a:solidFill>
                <a:srgbClr val="333333"/>
              </a:solidFill>
            </a:endParaRPr>
          </a:p>
          <a:p>
            <a:pPr indent="0" lvl="0" marL="0" rtl="0" algn="l">
              <a:lnSpc>
                <a:spcPct val="95000"/>
              </a:lnSpc>
              <a:spcBef>
                <a:spcPts val="0"/>
              </a:spcBef>
              <a:spcAft>
                <a:spcPts val="0"/>
              </a:spcAft>
              <a:buSzPts val="935"/>
              <a:buNone/>
            </a:pPr>
            <a:r>
              <a:rPr b="1" lang="en-US" sz="1005">
                <a:solidFill>
                  <a:srgbClr val="0099CC"/>
                </a:solidFill>
              </a:rPr>
              <a:t>LFX Security</a:t>
            </a:r>
            <a:r>
              <a:rPr lang="en-US" sz="1005">
                <a:solidFill>
                  <a:srgbClr val="333333"/>
                </a:solidFill>
              </a:rPr>
              <a:t> is a tool for managing security for your project. It’s capabilities include:</a:t>
            </a:r>
            <a:endParaRPr sz="1005">
              <a:solidFill>
                <a:srgbClr val="333333"/>
              </a:solidFill>
            </a:endParaRPr>
          </a:p>
          <a:p>
            <a:pPr indent="0" lvl="0" marL="0" rtl="0" algn="l">
              <a:lnSpc>
                <a:spcPct val="95000"/>
              </a:lnSpc>
              <a:spcBef>
                <a:spcPts val="0"/>
              </a:spcBef>
              <a:spcAft>
                <a:spcPts val="0"/>
              </a:spcAft>
              <a:buSzPts val="935"/>
              <a:buNone/>
            </a:pPr>
            <a:r>
              <a:t/>
            </a:r>
            <a:endParaRPr sz="1005">
              <a:solidFill>
                <a:srgbClr val="333333"/>
              </a:solidFill>
            </a:endParaRPr>
          </a:p>
          <a:p>
            <a:pPr indent="-292417" lvl="0" marL="685800" rtl="0" algn="l">
              <a:lnSpc>
                <a:spcPct val="95000"/>
              </a:lnSpc>
              <a:spcBef>
                <a:spcPts val="0"/>
              </a:spcBef>
              <a:spcAft>
                <a:spcPts val="0"/>
              </a:spcAft>
              <a:buClr>
                <a:srgbClr val="333333"/>
              </a:buClr>
              <a:buSzPts val="1005"/>
              <a:buFont typeface="Century Gothic"/>
              <a:buChar char="●"/>
            </a:pPr>
            <a:r>
              <a:rPr lang="en-US" sz="1005">
                <a:solidFill>
                  <a:srgbClr val="333333"/>
                </a:solidFill>
              </a:rPr>
              <a:t>Monitoring of your entire project for potential vulnerabilities with an aggregated project-level view of your entire software sandwich across source control systems and repositories, with the ability to remediate the found issues.</a:t>
            </a:r>
            <a:endParaRPr sz="1005">
              <a:solidFill>
                <a:srgbClr val="333333"/>
              </a:solidFill>
            </a:endParaRPr>
          </a:p>
          <a:p>
            <a:pPr indent="-292417" lvl="0" marL="685800" rtl="0" algn="l">
              <a:lnSpc>
                <a:spcPct val="95000"/>
              </a:lnSpc>
              <a:spcBef>
                <a:spcPts val="0"/>
              </a:spcBef>
              <a:spcAft>
                <a:spcPts val="0"/>
              </a:spcAft>
              <a:buClr>
                <a:srgbClr val="333333"/>
              </a:buClr>
              <a:buSzPts val="1005"/>
              <a:buFont typeface="Century Gothic"/>
              <a:buChar char="●"/>
            </a:pPr>
            <a:r>
              <a:rPr lang="en-US" sz="1005">
                <a:solidFill>
                  <a:srgbClr val="333333"/>
                </a:solidFill>
              </a:rPr>
              <a:t>Identifying non-inclusive language and code secrets in your project to prevent embarrassing situations.</a:t>
            </a:r>
            <a:endParaRPr sz="1005">
              <a:solidFill>
                <a:srgbClr val="333333"/>
              </a:solidFill>
            </a:endParaRPr>
          </a:p>
        </p:txBody>
      </p:sp>
      <p:sp>
        <p:nvSpPr>
          <p:cNvPr id="325" name="Google Shape;325;p32"/>
          <p:cNvSpPr txBox="1"/>
          <p:nvPr>
            <p:ph type="title"/>
          </p:nvPr>
        </p:nvSpPr>
        <p:spPr>
          <a:xfrm>
            <a:off x="462700" y="299751"/>
            <a:ext cx="8180100" cy="455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US"/>
              <a:t>World class tools with LFX</a:t>
            </a:r>
            <a:endParaRPr/>
          </a:p>
        </p:txBody>
      </p:sp>
      <p:pic>
        <p:nvPicPr>
          <p:cNvPr id="326" name="Google Shape;326;p32"/>
          <p:cNvPicPr preferRelativeResize="0"/>
          <p:nvPr/>
        </p:nvPicPr>
        <p:blipFill>
          <a:blip r:embed="rId3">
            <a:alphaModFix/>
          </a:blip>
          <a:stretch>
            <a:fillRect/>
          </a:stretch>
        </p:blipFill>
        <p:spPr>
          <a:xfrm>
            <a:off x="6197950" y="1661098"/>
            <a:ext cx="2877701" cy="1751100"/>
          </a:xfrm>
          <a:prstGeom prst="rect">
            <a:avLst/>
          </a:prstGeom>
          <a:noFill/>
          <a:ln>
            <a:noFill/>
          </a:ln>
        </p:spPr>
      </p:pic>
      <p:pic>
        <p:nvPicPr>
          <p:cNvPr id="327" name="Google Shape;327;p32"/>
          <p:cNvPicPr preferRelativeResize="0"/>
          <p:nvPr/>
        </p:nvPicPr>
        <p:blipFill>
          <a:blip r:embed="rId4">
            <a:alphaModFix/>
          </a:blip>
          <a:stretch>
            <a:fillRect/>
          </a:stretch>
        </p:blipFill>
        <p:spPr>
          <a:xfrm>
            <a:off x="6511617" y="3560770"/>
            <a:ext cx="2250370" cy="455700"/>
          </a:xfrm>
          <a:prstGeom prst="rect">
            <a:avLst/>
          </a:prstGeom>
          <a:noFill/>
          <a:ln>
            <a:noFill/>
          </a:ln>
        </p:spPr>
      </p:pic>
      <p:pic>
        <p:nvPicPr>
          <p:cNvPr id="328" name="Google Shape;328;p32"/>
          <p:cNvPicPr preferRelativeResize="0"/>
          <p:nvPr/>
        </p:nvPicPr>
        <p:blipFill>
          <a:blip r:embed="rId5">
            <a:alphaModFix/>
          </a:blip>
          <a:stretch>
            <a:fillRect/>
          </a:stretch>
        </p:blipFill>
        <p:spPr>
          <a:xfrm>
            <a:off x="6511625" y="4156848"/>
            <a:ext cx="2250350" cy="44457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33"/>
          <p:cNvSpPr txBox="1"/>
          <p:nvPr>
            <p:ph type="title"/>
          </p:nvPr>
        </p:nvSpPr>
        <p:spPr>
          <a:xfrm>
            <a:off x="462700" y="299751"/>
            <a:ext cx="8180100" cy="455700"/>
          </a:xfrm>
          <a:prstGeom prst="rect">
            <a:avLst/>
          </a:prstGeom>
        </p:spPr>
        <p:txBody>
          <a:bodyPr anchorCtr="0" anchor="ctr" bIns="0" lIns="0" spcFirstLastPara="1" rIns="0" wrap="square" tIns="0">
            <a:normAutofit fontScale="90000"/>
          </a:bodyPr>
          <a:lstStyle/>
          <a:p>
            <a:pPr indent="0" lvl="0" marL="0" rtl="0" algn="l">
              <a:lnSpc>
                <a:spcPct val="115000"/>
              </a:lnSpc>
              <a:spcBef>
                <a:spcPts val="0"/>
              </a:spcBef>
              <a:spcAft>
                <a:spcPts val="0"/>
              </a:spcAft>
              <a:buNone/>
            </a:pPr>
            <a:r>
              <a:rPr lang="en-US"/>
              <a:t>Leverage the collective experience and expertise of the Linux Foundation</a:t>
            </a:r>
            <a:endParaRPr/>
          </a:p>
        </p:txBody>
      </p:sp>
      <p:sp>
        <p:nvSpPr>
          <p:cNvPr id="334" name="Google Shape;334;p33"/>
          <p:cNvSpPr txBox="1"/>
          <p:nvPr>
            <p:ph idx="1" type="body"/>
          </p:nvPr>
        </p:nvSpPr>
        <p:spPr>
          <a:xfrm>
            <a:off x="462709" y="1135380"/>
            <a:ext cx="8155200" cy="3327300"/>
          </a:xfrm>
          <a:prstGeom prst="rect">
            <a:avLst/>
          </a:prstGeom>
        </p:spPr>
        <p:txBody>
          <a:bodyPr anchorCtr="0" anchor="t" bIns="0" lIns="0" spcFirstLastPara="1" rIns="0" wrap="square" tIns="0">
            <a:noAutofit/>
          </a:bodyPr>
          <a:lstStyle/>
          <a:p>
            <a:pPr indent="0" lvl="0" marL="0" rtl="0" algn="l">
              <a:spcBef>
                <a:spcPts val="900"/>
              </a:spcBef>
              <a:spcAft>
                <a:spcPts val="0"/>
              </a:spcAft>
              <a:buNone/>
            </a:pPr>
            <a:r>
              <a:rPr lang="en-US" sz="1750"/>
              <a:t>LF Energy staff collective have decades of experience in driving open source projects and ecosystems in a variety of vertical and horizontal industries, bringing the best practices to your project</a:t>
            </a:r>
            <a:endParaRPr sz="1750"/>
          </a:p>
          <a:p>
            <a:pPr indent="-339725" lvl="0" marL="457200" rtl="0" algn="l">
              <a:spcBef>
                <a:spcPts val="900"/>
              </a:spcBef>
              <a:spcAft>
                <a:spcPts val="0"/>
              </a:spcAft>
              <a:buSzPts val="1750"/>
              <a:buChar char="•"/>
            </a:pPr>
            <a:r>
              <a:rPr lang="en-US" sz="1750"/>
              <a:t>P</a:t>
            </a:r>
            <a:r>
              <a:rPr lang="en-US" sz="1750"/>
              <a:t>ress relations and analyst relations teams to increase awareness of and excitement about your project, and receive regular reports on press mentions and comparisons to similar projects.</a:t>
            </a:r>
            <a:endParaRPr sz="1750"/>
          </a:p>
          <a:p>
            <a:pPr indent="-339725" lvl="0" marL="457200" rtl="0" algn="l">
              <a:spcBef>
                <a:spcPts val="0"/>
              </a:spcBef>
              <a:spcAft>
                <a:spcPts val="0"/>
              </a:spcAft>
              <a:buSzPts val="1750"/>
              <a:buChar char="•"/>
            </a:pPr>
            <a:r>
              <a:rPr lang="en-US" sz="1750"/>
              <a:t>LF Energy</a:t>
            </a:r>
            <a:r>
              <a:rPr lang="en-US" sz="1750"/>
              <a:t> is able to leverage the expertise of its parent organization, The Linux Foundation, which hosts other successful projects including the Linux kernel, Let’s Encrypt, and Node.js. </a:t>
            </a:r>
            <a:endParaRPr sz="1750"/>
          </a:p>
          <a:p>
            <a:pPr indent="-339725" lvl="0" marL="457200" rtl="0" algn="l">
              <a:spcBef>
                <a:spcPts val="0"/>
              </a:spcBef>
              <a:spcAft>
                <a:spcPts val="0"/>
              </a:spcAft>
              <a:buSzPts val="1750"/>
              <a:buChar char="•"/>
            </a:pPr>
            <a:r>
              <a:rPr lang="en-US" sz="1750"/>
              <a:t>You will have access to full-time </a:t>
            </a:r>
            <a:r>
              <a:rPr lang="en-US" sz="1750"/>
              <a:t>LF Energy</a:t>
            </a:r>
            <a:r>
              <a:rPr lang="en-US" sz="1750"/>
              <a:t> staff who are eager to assist your project in myriad ways and help make it successful</a:t>
            </a:r>
            <a:endParaRPr sz="175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4"/>
          <p:cNvSpPr txBox="1"/>
          <p:nvPr>
            <p:ph type="ctrTitle"/>
          </p:nvPr>
        </p:nvSpPr>
        <p:spPr>
          <a:xfrm>
            <a:off x="1143000" y="1421175"/>
            <a:ext cx="6858000" cy="5007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US"/>
              <a:t>Bringing your project here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5"/>
          <p:cNvSpPr txBox="1"/>
          <p:nvPr>
            <p:ph idx="1" type="body"/>
          </p:nvPr>
        </p:nvSpPr>
        <p:spPr>
          <a:xfrm>
            <a:off x="462709" y="1135380"/>
            <a:ext cx="8155200" cy="3327300"/>
          </a:xfrm>
          <a:prstGeom prst="rect">
            <a:avLst/>
          </a:prstGeom>
          <a:noFill/>
          <a:ln>
            <a:noFill/>
          </a:ln>
        </p:spPr>
        <p:txBody>
          <a:bodyPr anchorCtr="0" anchor="t" bIns="34275" lIns="68575" spcFirstLastPara="1" rIns="68575" wrap="square" tIns="34275">
            <a:noAutofit/>
          </a:bodyPr>
          <a:lstStyle/>
          <a:p>
            <a:pPr indent="-238125" lvl="0" marL="228600" rtl="0" algn="l">
              <a:spcBef>
                <a:spcPts val="900"/>
              </a:spcBef>
              <a:spcAft>
                <a:spcPts val="0"/>
              </a:spcAft>
              <a:buSzPts val="1800"/>
              <a:buChar char="›"/>
            </a:pPr>
            <a:r>
              <a:rPr lang="en-US" u="sng">
                <a:solidFill>
                  <a:schemeClr val="hlink"/>
                </a:solidFill>
                <a:hlinkClick r:id="rId3"/>
              </a:rPr>
              <a:t>https://en.wikipedia.org/wiki/Anna_Karenina_principle</a:t>
            </a:r>
            <a:endParaRPr/>
          </a:p>
          <a:p>
            <a:pPr indent="-238125" lvl="0" marL="228600" rtl="0" algn="l">
              <a:spcBef>
                <a:spcPts val="900"/>
              </a:spcBef>
              <a:spcAft>
                <a:spcPts val="0"/>
              </a:spcAft>
              <a:buSzPts val="1800"/>
              <a:buChar char="›"/>
            </a:pPr>
            <a:r>
              <a:rPr lang="en-US"/>
              <a:t>All happy open source projects are alike; each unhappy open source project </a:t>
            </a:r>
            <a:r>
              <a:rPr lang="en-US"/>
              <a:t>is unhappy in its own way…</a:t>
            </a:r>
            <a:endParaRPr/>
          </a:p>
          <a:p>
            <a:pPr indent="0" lvl="0" marL="0" rtl="0" algn="l">
              <a:spcBef>
                <a:spcPts val="900"/>
              </a:spcBef>
              <a:spcAft>
                <a:spcPts val="0"/>
              </a:spcAft>
              <a:buNone/>
            </a:pPr>
            <a:r>
              <a:t/>
            </a:r>
            <a:endParaRPr/>
          </a:p>
          <a:p>
            <a:pPr indent="-238125" lvl="0" marL="228600" rtl="0" algn="l">
              <a:spcBef>
                <a:spcPts val="900"/>
              </a:spcBef>
              <a:spcAft>
                <a:spcPts val="0"/>
              </a:spcAft>
              <a:buSzPts val="1800"/>
              <a:buChar char="›"/>
            </a:pPr>
            <a:r>
              <a:rPr lang="en-US"/>
              <a:t>The “LF Way” is that there is no one way...</a:t>
            </a:r>
            <a:endParaRPr/>
          </a:p>
          <a:p>
            <a:pPr indent="-238125" lvl="0" marL="228600" rtl="0" algn="l">
              <a:spcBef>
                <a:spcPts val="900"/>
              </a:spcBef>
              <a:spcAft>
                <a:spcPts val="0"/>
              </a:spcAft>
              <a:buSzPts val="1800"/>
              <a:buChar char="›"/>
            </a:pPr>
            <a:r>
              <a:rPr lang="en-US"/>
              <a:t>The LF assumes that each open source project is unhappy/different in its own way and that leads to building a unique governance and solution to sustain their communities...</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p:txBody>
      </p:sp>
      <p:sp>
        <p:nvSpPr>
          <p:cNvPr id="345" name="Google Shape;345;p35"/>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Anna Karenina Principle of Open Source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36"/>
          <p:cNvSpPr txBox="1"/>
          <p:nvPr>
            <p:ph idx="1" type="body"/>
          </p:nvPr>
        </p:nvSpPr>
        <p:spPr>
          <a:xfrm>
            <a:off x="462709" y="1135380"/>
            <a:ext cx="8155200" cy="3327300"/>
          </a:xfrm>
          <a:prstGeom prst="rect">
            <a:avLst/>
          </a:prstGeom>
          <a:noFill/>
          <a:ln>
            <a:noFill/>
          </a:ln>
        </p:spPr>
        <p:txBody>
          <a:bodyPr anchorCtr="0" anchor="t" bIns="34275" lIns="68575" spcFirstLastPara="1" rIns="68575" wrap="square" tIns="34275">
            <a:noAutofit/>
          </a:bodyPr>
          <a:lstStyle/>
          <a:p>
            <a:pPr indent="0" lvl="0" marL="0" rtl="0" algn="l">
              <a:spcBef>
                <a:spcPts val="900"/>
              </a:spcBef>
              <a:spcAft>
                <a:spcPts val="0"/>
              </a:spcAft>
              <a:buNone/>
            </a:pPr>
            <a:r>
              <a:rPr lang="en-US" sz="1700"/>
              <a:t>The project must:</a:t>
            </a:r>
            <a:endParaRPr sz="1700"/>
          </a:p>
          <a:p>
            <a:pPr indent="-139700" lvl="1" marL="520700" rtl="0" algn="l">
              <a:spcBef>
                <a:spcPts val="900"/>
              </a:spcBef>
              <a:spcAft>
                <a:spcPts val="0"/>
              </a:spcAft>
              <a:buSzPts val="1400"/>
              <a:buChar char="❏"/>
            </a:pPr>
            <a:r>
              <a:rPr lang="en-US" sz="1400"/>
              <a:t>use an approved OSI open source license;</a:t>
            </a:r>
            <a:endParaRPr sz="1400"/>
          </a:p>
          <a:p>
            <a:pPr indent="-139700" lvl="1" marL="520700" rtl="0" algn="l">
              <a:spcBef>
                <a:spcPts val="900"/>
              </a:spcBef>
              <a:spcAft>
                <a:spcPts val="0"/>
              </a:spcAft>
              <a:buSzPts val="1400"/>
              <a:buChar char="❏"/>
            </a:pPr>
            <a:r>
              <a:rPr lang="en-US" sz="1400"/>
              <a:t>be supported by a </a:t>
            </a:r>
            <a:r>
              <a:rPr lang="en-US" sz="1400" u="sng">
                <a:solidFill>
                  <a:schemeClr val="hlink"/>
                </a:solidFill>
                <a:hlinkClick r:id="rId3"/>
              </a:rPr>
              <a:t>TAC member</a:t>
            </a:r>
            <a:r>
              <a:rPr lang="en-US" sz="1400"/>
              <a:t>;</a:t>
            </a:r>
            <a:endParaRPr sz="1400"/>
          </a:p>
          <a:p>
            <a:pPr indent="-139700" lvl="1" marL="520700" rtl="0" algn="l">
              <a:spcBef>
                <a:spcPts val="900"/>
              </a:spcBef>
              <a:spcAft>
                <a:spcPts val="0"/>
              </a:spcAft>
              <a:buSzPts val="1400"/>
              <a:buChar char="❏"/>
            </a:pPr>
            <a:r>
              <a:rPr lang="en-US" sz="1400"/>
              <a:t>allow neutral ownership of project assets such as a trademark, domain or GitHub account (the community can define rules and manage them);</a:t>
            </a:r>
            <a:endParaRPr sz="1400"/>
          </a:p>
          <a:p>
            <a:pPr indent="-139700" lvl="1" marL="520700" rtl="0" algn="l">
              <a:spcBef>
                <a:spcPts val="900"/>
              </a:spcBef>
              <a:spcAft>
                <a:spcPts val="0"/>
              </a:spcAft>
              <a:buSzPts val="1400"/>
              <a:buChar char="❏"/>
            </a:pPr>
            <a:r>
              <a:rPr lang="en-US" sz="1400"/>
              <a:t>technical do-ocracy and separation of business governance from technical governance (we're flexible on the model) clearly documented in a charter;</a:t>
            </a:r>
            <a:endParaRPr sz="1400"/>
          </a:p>
          <a:p>
            <a:pPr indent="-139700" lvl="1" marL="520700" rtl="0" algn="l">
              <a:spcBef>
                <a:spcPts val="900"/>
              </a:spcBef>
              <a:spcAft>
                <a:spcPts val="0"/>
              </a:spcAft>
              <a:buSzPts val="1400"/>
              <a:buChar char="❏"/>
            </a:pPr>
            <a:r>
              <a:rPr lang="en-US" sz="1400"/>
              <a:t>allow anyone to participate in the technical community, whether or not a financial member or supporter of the project</a:t>
            </a:r>
            <a:endParaRPr sz="1400"/>
          </a:p>
          <a:p>
            <a:pPr indent="0" lvl="0" marL="0" rtl="0" algn="l">
              <a:spcBef>
                <a:spcPts val="900"/>
              </a:spcBef>
              <a:spcAft>
                <a:spcPts val="0"/>
              </a:spcAft>
              <a:buNone/>
            </a:pPr>
            <a:r>
              <a:rPr lang="en-US" sz="1700"/>
              <a:t>Often projects are new open source project, but that isn’t a requirement - existing projects are welcome!</a:t>
            </a:r>
            <a:endParaRPr sz="1700"/>
          </a:p>
          <a:p>
            <a:pPr indent="0" lvl="0" marL="0" rtl="0" algn="l">
              <a:spcBef>
                <a:spcPts val="900"/>
              </a:spcBef>
              <a:spcAft>
                <a:spcPts val="0"/>
              </a:spcAft>
              <a:buNone/>
            </a:pPr>
            <a:r>
              <a:t/>
            </a:r>
            <a:endParaRPr sz="1700"/>
          </a:p>
        </p:txBody>
      </p:sp>
      <p:sp>
        <p:nvSpPr>
          <p:cNvPr id="351" name="Google Shape;351;p36"/>
          <p:cNvSpPr txBox="1"/>
          <p:nvPr>
            <p:ph type="title"/>
          </p:nvPr>
        </p:nvSpPr>
        <p:spPr>
          <a:xfrm>
            <a:off x="462700" y="299751"/>
            <a:ext cx="8180100" cy="4557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sz="2500"/>
              <a:t>Basic requirements for hosting a project at LF Energy</a:t>
            </a:r>
            <a:endParaRPr sz="25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7"/>
          <p:cNvSpPr txBox="1"/>
          <p:nvPr>
            <p:ph idx="1" type="body"/>
          </p:nvPr>
        </p:nvSpPr>
        <p:spPr>
          <a:xfrm>
            <a:off x="462709" y="1135380"/>
            <a:ext cx="8155200" cy="3327300"/>
          </a:xfrm>
          <a:prstGeom prst="rect">
            <a:avLst/>
          </a:prstGeom>
          <a:noFill/>
          <a:ln>
            <a:noFill/>
          </a:ln>
        </p:spPr>
        <p:txBody>
          <a:bodyPr anchorCtr="0" anchor="t" bIns="34275" lIns="68575" spcFirstLastPara="1" rIns="68575" wrap="square" tIns="34275">
            <a:noAutofit/>
          </a:bodyPr>
          <a:lstStyle/>
          <a:p>
            <a:pPr indent="-120650" lvl="0" marL="177800" rtl="0" algn="l">
              <a:spcBef>
                <a:spcPts val="900"/>
              </a:spcBef>
              <a:spcAft>
                <a:spcPts val="0"/>
              </a:spcAft>
              <a:buSzPts val="1300"/>
              <a:buChar char="❏"/>
            </a:pPr>
            <a:r>
              <a:rPr lang="en-US" sz="1300"/>
              <a:t> Prepare draft mission and scope statement</a:t>
            </a:r>
            <a:endParaRPr sz="1300"/>
          </a:p>
          <a:p>
            <a:pPr indent="-120650" lvl="0" marL="177800" rtl="0" algn="l">
              <a:spcBef>
                <a:spcPts val="900"/>
              </a:spcBef>
              <a:spcAft>
                <a:spcPts val="0"/>
              </a:spcAft>
              <a:buSzPts val="1300"/>
              <a:buChar char="❏"/>
            </a:pPr>
            <a:r>
              <a:rPr lang="en-US" sz="1300"/>
              <a:t> Identify internal teams within mission and scope</a:t>
            </a:r>
            <a:endParaRPr sz="1300"/>
          </a:p>
          <a:p>
            <a:pPr indent="-120650" lvl="0" marL="177800" rtl="0" algn="l">
              <a:spcBef>
                <a:spcPts val="900"/>
              </a:spcBef>
              <a:spcAft>
                <a:spcPts val="0"/>
              </a:spcAft>
              <a:buSzPts val="1300"/>
              <a:buChar char="❏"/>
            </a:pPr>
            <a:r>
              <a:rPr lang="en-US" sz="1300"/>
              <a:t> Identify developers internally</a:t>
            </a:r>
            <a:endParaRPr sz="1300"/>
          </a:p>
          <a:p>
            <a:pPr indent="-120650" lvl="0" marL="177800" rtl="0" algn="l">
              <a:spcBef>
                <a:spcPts val="900"/>
              </a:spcBef>
              <a:spcAft>
                <a:spcPts val="0"/>
              </a:spcAft>
              <a:buSzPts val="1300"/>
              <a:buChar char="❏"/>
            </a:pPr>
            <a:r>
              <a:rPr lang="en-US" sz="1300"/>
              <a:t> Analyze code for identification of licenses, license quality and project dependencies</a:t>
            </a:r>
            <a:endParaRPr sz="1300"/>
          </a:p>
          <a:p>
            <a:pPr indent="-120650" lvl="0" marL="177800" rtl="0" algn="l">
              <a:spcBef>
                <a:spcPts val="900"/>
              </a:spcBef>
              <a:spcAft>
                <a:spcPts val="0"/>
              </a:spcAft>
              <a:buSzPts val="1300"/>
              <a:buChar char="❏"/>
            </a:pPr>
            <a:r>
              <a:rPr lang="en-US" sz="1300"/>
              <a:t> Assess potential universe of project participants</a:t>
            </a:r>
            <a:endParaRPr sz="1300"/>
          </a:p>
          <a:p>
            <a:pPr indent="-120650" lvl="0" marL="177800" rtl="0" algn="l">
              <a:spcBef>
                <a:spcPts val="900"/>
              </a:spcBef>
              <a:spcAft>
                <a:spcPts val="0"/>
              </a:spcAft>
              <a:buSzPts val="1300"/>
              <a:buChar char="❏"/>
            </a:pPr>
            <a:r>
              <a:rPr lang="en-US" sz="1300"/>
              <a:t> Identify ecosystem constituents and concerns of each</a:t>
            </a:r>
            <a:endParaRPr sz="1300"/>
          </a:p>
          <a:p>
            <a:pPr indent="-120650" lvl="0" marL="177800" rtl="0" algn="l">
              <a:spcBef>
                <a:spcPts val="900"/>
              </a:spcBef>
              <a:spcAft>
                <a:spcPts val="0"/>
              </a:spcAft>
              <a:buSzPts val="1300"/>
              <a:buChar char="❏"/>
            </a:pPr>
            <a:r>
              <a:rPr lang="en-US" sz="1300"/>
              <a:t> Identify any trademarks leveraged by the project (these will be owned by the LF neutrally)</a:t>
            </a:r>
            <a:endParaRPr sz="1300"/>
          </a:p>
          <a:p>
            <a:pPr indent="-120650" lvl="0" marL="177800" rtl="0" algn="l">
              <a:spcBef>
                <a:spcPts val="900"/>
              </a:spcBef>
              <a:spcAft>
                <a:spcPts val="0"/>
              </a:spcAft>
              <a:buSzPts val="1300"/>
              <a:buChar char="❏"/>
            </a:pPr>
            <a:r>
              <a:rPr lang="en-US" sz="1300"/>
              <a:t> Outline infrastructure, marketing any other requirements needed for the project</a:t>
            </a:r>
            <a:endParaRPr sz="1300"/>
          </a:p>
          <a:p>
            <a:pPr indent="-120650" lvl="0" marL="177800" rtl="0" algn="l">
              <a:spcBef>
                <a:spcPts val="900"/>
              </a:spcBef>
              <a:spcAft>
                <a:spcPts val="0"/>
              </a:spcAft>
              <a:buSzPts val="1300"/>
              <a:buChar char="❏"/>
            </a:pPr>
            <a:r>
              <a:rPr lang="en-US" sz="1300"/>
              <a:t> Complete the </a:t>
            </a:r>
            <a:r>
              <a:rPr lang="en-US" sz="1300" u="sng">
                <a:solidFill>
                  <a:schemeClr val="hlink"/>
                </a:solidFill>
                <a:hlinkClick r:id="rId3"/>
              </a:rPr>
              <a:t>project proposal</a:t>
            </a:r>
            <a:r>
              <a:rPr lang="en-US" sz="1300"/>
              <a:t> and submit to the TAC for consideration</a:t>
            </a:r>
            <a:endParaRPr sz="1300"/>
          </a:p>
          <a:p>
            <a:pPr indent="0" lvl="0" marL="0" rtl="0" algn="l">
              <a:spcBef>
                <a:spcPts val="900"/>
              </a:spcBef>
              <a:spcAft>
                <a:spcPts val="0"/>
              </a:spcAft>
              <a:buNone/>
            </a:pPr>
            <a:r>
              <a:rPr lang="en-US" sz="1300"/>
              <a:t>The LF Energy staff is happy to engage and advise during this process - let us know how we can help!</a:t>
            </a:r>
            <a:endParaRPr sz="1300"/>
          </a:p>
        </p:txBody>
      </p:sp>
      <p:sp>
        <p:nvSpPr>
          <p:cNvPr id="357" name="Google Shape;357;p37"/>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Project Preparation Checklist</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idx="1" type="body"/>
          </p:nvPr>
        </p:nvSpPr>
        <p:spPr>
          <a:xfrm>
            <a:off x="462709" y="1135380"/>
            <a:ext cx="8155200" cy="3327300"/>
          </a:xfrm>
          <a:prstGeom prst="rect">
            <a:avLst/>
          </a:prstGeom>
          <a:noFill/>
          <a:ln>
            <a:noFill/>
          </a:ln>
        </p:spPr>
        <p:txBody>
          <a:bodyPr anchorCtr="0" anchor="t" bIns="34275" lIns="68575" spcFirstLastPara="1" rIns="68575" wrap="square" tIns="34275">
            <a:noAutofit/>
          </a:bodyPr>
          <a:lstStyle/>
          <a:p>
            <a:pPr indent="-342900" lvl="0" marL="342900" rtl="0" algn="l">
              <a:spcBef>
                <a:spcPts val="900"/>
              </a:spcBef>
              <a:spcAft>
                <a:spcPts val="0"/>
              </a:spcAft>
              <a:buSzPts val="1800"/>
              <a:buChar char="›"/>
            </a:pPr>
            <a:r>
              <a:rPr lang="en-US"/>
              <a:t>Our project communities control the name of the project, not any one member or company contributor</a:t>
            </a:r>
            <a:endParaRPr/>
          </a:p>
          <a:p>
            <a:pPr indent="-342900" lvl="0" marL="342900" rtl="0" algn="l">
              <a:spcBef>
                <a:spcPts val="900"/>
              </a:spcBef>
              <a:spcAft>
                <a:spcPts val="0"/>
              </a:spcAft>
              <a:buSzPts val="1800"/>
              <a:buChar char="›"/>
            </a:pPr>
            <a:r>
              <a:rPr lang="en-US"/>
              <a:t>In order to provide for neutral ownership of project assets, we require that The Linux Foundation entities own the trademarks leveraged by the project.</a:t>
            </a:r>
            <a:endParaRPr/>
          </a:p>
          <a:p>
            <a:pPr indent="-342900" lvl="0" marL="342900" rtl="0" algn="l">
              <a:spcBef>
                <a:spcPts val="900"/>
              </a:spcBef>
              <a:spcAft>
                <a:spcPts val="0"/>
              </a:spcAft>
              <a:buSzPts val="1800"/>
              <a:buChar char="›"/>
            </a:pPr>
            <a:r>
              <a:rPr lang="en-US"/>
              <a:t>In the event that a trademark is already in use by the sponsoring organization, we recommend that the project create a new name to operate under or the owner assign the interest in the mark to The Linux Foundation.</a:t>
            </a:r>
            <a:endParaRPr/>
          </a:p>
          <a:p>
            <a:pPr indent="-342900" lvl="0" marL="342900" rtl="0" algn="l">
              <a:spcBef>
                <a:spcPts val="900"/>
              </a:spcBef>
              <a:spcAft>
                <a:spcPts val="0"/>
              </a:spcAft>
              <a:buSzPts val="1800"/>
              <a:buChar char="›"/>
            </a:pPr>
            <a:r>
              <a:rPr lang="en-US"/>
              <a:t>See </a:t>
            </a:r>
            <a:r>
              <a:rPr lang="en-US" u="sng">
                <a:solidFill>
                  <a:schemeClr val="hlink"/>
                </a:solidFill>
                <a:hlinkClick r:id="rId3"/>
              </a:rPr>
              <a:t>http://fossmarks.org</a:t>
            </a:r>
            <a:r>
              <a:rPr lang="en-US"/>
              <a:t> for an education on trademarks in open source</a:t>
            </a:r>
            <a:endParaRPr/>
          </a:p>
          <a:p>
            <a:pPr indent="0" lvl="0" marL="0" rtl="0" algn="l">
              <a:spcBef>
                <a:spcPts val="900"/>
              </a:spcBef>
              <a:spcAft>
                <a:spcPts val="0"/>
              </a:spcAft>
              <a:buNone/>
            </a:pPr>
            <a:r>
              <a:t/>
            </a:r>
            <a:endParaRPr/>
          </a:p>
          <a:p>
            <a:pPr indent="0" lvl="0" marL="0" rtl="0" algn="l">
              <a:spcBef>
                <a:spcPts val="900"/>
              </a:spcBef>
              <a:spcAft>
                <a:spcPts val="0"/>
              </a:spcAft>
              <a:buNone/>
            </a:pPr>
            <a:r>
              <a:t/>
            </a:r>
            <a:endParaRPr/>
          </a:p>
        </p:txBody>
      </p:sp>
      <p:sp>
        <p:nvSpPr>
          <p:cNvPr id="363" name="Google Shape;363;p38"/>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Project Trademarks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Clr>
                <a:schemeClr val="dk1"/>
              </a:buClr>
              <a:buSzPts val="1100"/>
              <a:buFont typeface="Arial"/>
              <a:buNone/>
            </a:pPr>
            <a:r>
              <a:rPr lang="en-US" sz="1500">
                <a:solidFill>
                  <a:srgbClr val="E6E6E6"/>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1500">
              <a:solidFill>
                <a:srgbClr val="E6E6E6"/>
              </a:solidFill>
            </a:endParaRPr>
          </a:p>
          <a:p>
            <a:pPr indent="0" lvl="0" marL="0" rtl="0" algn="l">
              <a:lnSpc>
                <a:spcPct val="100000"/>
              </a:lnSpc>
              <a:spcBef>
                <a:spcPts val="900"/>
              </a:spcBef>
              <a:spcAft>
                <a:spcPts val="0"/>
              </a:spcAft>
              <a:buSzPts val="1800"/>
              <a:buNone/>
            </a:pPr>
            <a:r>
              <a:rPr lang="en-US" sz="1500">
                <a:solidFill>
                  <a:srgbClr val="E6E6E6"/>
                </a:solidFill>
              </a:rPr>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1500">
              <a:solidFill>
                <a:srgbClr val="E6E6E6"/>
              </a:solidFill>
            </a:endParaRPr>
          </a:p>
        </p:txBody>
      </p:sp>
      <p:sp>
        <p:nvSpPr>
          <p:cNvPr id="79" name="Google Shape;79;p15"/>
          <p:cNvSpPr txBox="1"/>
          <p:nvPr/>
        </p:nvSpPr>
        <p:spPr>
          <a:xfrm>
            <a:off x="1775119" y="1543313"/>
            <a:ext cx="5378625" cy="1616175"/>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Century Gothic"/>
                <a:ea typeface="Century Gothic"/>
                <a:cs typeface="Century Gothic"/>
                <a:sym typeface="Century Gothic"/>
              </a:rPr>
              <a:t>The Linux Foundation is a </a:t>
            </a:r>
            <a:r>
              <a:rPr b="1" i="0" lang="en-US" sz="2400" u="none" cap="none" strike="noStrike">
                <a:solidFill>
                  <a:srgbClr val="000000"/>
                </a:solidFill>
                <a:latin typeface="Century Gothic"/>
                <a:ea typeface="Century Gothic"/>
                <a:cs typeface="Century Gothic"/>
                <a:sym typeface="Century Gothic"/>
              </a:rPr>
              <a:t>pre-competitive</a:t>
            </a:r>
            <a:r>
              <a:rPr b="0" i="0" lang="en-US" sz="2400" u="none" cap="none" strike="noStrike">
                <a:solidFill>
                  <a:srgbClr val="000000"/>
                </a:solidFill>
                <a:latin typeface="Century Gothic"/>
                <a:ea typeface="Century Gothic"/>
                <a:cs typeface="Century Gothic"/>
                <a:sym typeface="Century Gothic"/>
              </a:rPr>
              <a:t> platform that enables cooperation and leveraged development.</a:t>
            </a:r>
            <a:endParaRPr b="0" i="0" sz="2400" u="none" cap="none" strike="noStrike">
              <a:solidFill>
                <a:srgbClr val="000000"/>
              </a:solidFill>
              <a:latin typeface="Century Gothic"/>
              <a:ea typeface="Century Gothic"/>
              <a:cs typeface="Century Gothic"/>
              <a:sym typeface="Century Gothic"/>
            </a:endParaRPr>
          </a:p>
        </p:txBody>
      </p:sp>
      <p:sp>
        <p:nvSpPr>
          <p:cNvPr id="80" name="Google Shape;80;p15"/>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Antitrust Policy Notice</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nvSpPr>
        <p:spPr>
          <a:xfrm>
            <a:off x="279027" y="2074665"/>
            <a:ext cx="8586000" cy="994275"/>
          </a:xfrm>
          <a:prstGeom prst="rect">
            <a:avLst/>
          </a:prstGeom>
          <a:noFill/>
          <a:ln>
            <a:noFill/>
          </a:ln>
        </p:spPr>
        <p:txBody>
          <a:bodyPr anchorCtr="0" anchor="ctr" bIns="34275" lIns="68550" spcFirstLastPara="1" rIns="68550" wrap="square" tIns="34275">
            <a:noAutofit/>
          </a:bodyPr>
          <a:lstStyle/>
          <a:p>
            <a:pPr indent="0" lvl="0" marL="0" marR="0" rtl="0" algn="ctr">
              <a:lnSpc>
                <a:spcPct val="90000"/>
              </a:lnSpc>
              <a:spcBef>
                <a:spcPts val="0"/>
              </a:spcBef>
              <a:spcAft>
                <a:spcPts val="0"/>
              </a:spcAft>
              <a:buClr>
                <a:srgbClr val="000000"/>
              </a:buClr>
              <a:buSzPts val="3300"/>
              <a:buFont typeface="Arial"/>
              <a:buNone/>
            </a:pPr>
            <a:r>
              <a:rPr b="0" i="0" lang="en-US" sz="3300" u="none" cap="none" strike="noStrike">
                <a:solidFill>
                  <a:srgbClr val="A1A1A4"/>
                </a:solidFill>
                <a:latin typeface="Arial"/>
                <a:ea typeface="Arial"/>
                <a:cs typeface="Arial"/>
                <a:sym typeface="Arial"/>
              </a:rPr>
              <a:t>Remove carbon from our </a:t>
            </a:r>
            <a:r>
              <a:rPr b="1" i="0" lang="en-US" sz="3300" u="none" cap="none" strike="noStrike">
                <a:solidFill>
                  <a:schemeClr val="dk1"/>
                </a:solidFill>
                <a:latin typeface="Arial"/>
                <a:ea typeface="Arial"/>
                <a:cs typeface="Arial"/>
                <a:sym typeface="Arial"/>
              </a:rPr>
              <a:t>power, buildings,</a:t>
            </a:r>
            <a:r>
              <a:rPr b="0" i="0" lang="en-US" sz="3300" u="none" cap="none" strike="noStrike">
                <a:solidFill>
                  <a:srgbClr val="A1A1A4"/>
                </a:solidFill>
                <a:latin typeface="Arial"/>
                <a:ea typeface="Arial"/>
                <a:cs typeface="Arial"/>
                <a:sym typeface="Arial"/>
              </a:rPr>
              <a:t> and </a:t>
            </a:r>
            <a:r>
              <a:rPr b="1" i="0" lang="en-US" sz="3300" u="none" cap="none" strike="noStrike">
                <a:solidFill>
                  <a:schemeClr val="dk1"/>
                </a:solidFill>
                <a:latin typeface="Arial"/>
                <a:ea typeface="Arial"/>
                <a:cs typeface="Arial"/>
                <a:sym typeface="Arial"/>
              </a:rPr>
              <a:t>transportation</a:t>
            </a:r>
            <a:r>
              <a:rPr b="0" i="0" lang="en-US" sz="3300" u="none" cap="none" strike="noStrike">
                <a:solidFill>
                  <a:srgbClr val="A1A1A4"/>
                </a:solidFill>
                <a:latin typeface="Arial"/>
                <a:ea typeface="Arial"/>
                <a:cs typeface="Arial"/>
                <a:sym typeface="Arial"/>
              </a:rPr>
              <a:t> systems to provide </a:t>
            </a:r>
            <a:r>
              <a:rPr b="1" i="0" lang="en-US" sz="3300" u="none" cap="none" strike="noStrike">
                <a:solidFill>
                  <a:srgbClr val="168FDF"/>
                </a:solidFill>
                <a:latin typeface="Arial"/>
                <a:ea typeface="Arial"/>
                <a:cs typeface="Arial"/>
                <a:sym typeface="Arial"/>
              </a:rPr>
              <a:t>75% of the reduction in CO</a:t>
            </a:r>
            <a:r>
              <a:rPr b="1" baseline="30000" i="0" lang="en-US" sz="3300" u="none" cap="none" strike="noStrike">
                <a:solidFill>
                  <a:srgbClr val="168FDF"/>
                </a:solidFill>
                <a:latin typeface="Arial"/>
                <a:ea typeface="Arial"/>
                <a:cs typeface="Arial"/>
                <a:sym typeface="Arial"/>
              </a:rPr>
              <a:t>2</a:t>
            </a:r>
            <a:r>
              <a:rPr b="1" i="0" lang="en-US" sz="3300" u="none" cap="none" strike="noStrike">
                <a:solidFill>
                  <a:srgbClr val="168FDF"/>
                </a:solidFill>
                <a:latin typeface="Arial"/>
                <a:ea typeface="Arial"/>
                <a:cs typeface="Arial"/>
                <a:sym typeface="Arial"/>
              </a:rPr>
              <a:t> emissions </a:t>
            </a:r>
            <a:r>
              <a:rPr b="0" i="0" lang="en-US" sz="3300" u="none" cap="none" strike="noStrike">
                <a:solidFill>
                  <a:srgbClr val="A1A1A4"/>
                </a:solidFill>
                <a:latin typeface="Arial"/>
                <a:ea typeface="Arial"/>
                <a:cs typeface="Arial"/>
                <a:sym typeface="Arial"/>
              </a:rPr>
              <a:t>that we need to stay below 1.5°C</a:t>
            </a:r>
            <a:endParaRPr b="0" i="0" sz="1400" u="none" cap="none" strike="noStrike">
              <a:solidFill>
                <a:srgbClr val="168FDF"/>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7"/>
          <p:cNvSpPr txBox="1"/>
          <p:nvPr/>
        </p:nvSpPr>
        <p:spPr>
          <a:xfrm>
            <a:off x="234488" y="938438"/>
            <a:ext cx="84582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dk1"/>
                </a:solidFill>
                <a:latin typeface="Arial"/>
                <a:ea typeface="Arial"/>
                <a:cs typeface="Arial"/>
                <a:sym typeface="Arial"/>
              </a:rPr>
              <a:t>Design</a:t>
            </a:r>
            <a:r>
              <a:rPr b="1" i="0" lang="en-US" sz="3600" u="none" cap="none" strike="noStrike">
                <a:solidFill>
                  <a:srgbClr val="009ADE"/>
                </a:solidFill>
                <a:latin typeface="Arial"/>
                <a:ea typeface="Arial"/>
                <a:cs typeface="Arial"/>
                <a:sym typeface="Arial"/>
              </a:rPr>
              <a:t> Challenge</a:t>
            </a:r>
            <a:endParaRPr b="1" i="0" sz="3600" u="none" cap="none" strike="noStrike">
              <a:solidFill>
                <a:srgbClr val="009ADE"/>
              </a:solidFill>
              <a:latin typeface="Arial"/>
              <a:ea typeface="Arial"/>
              <a:cs typeface="Arial"/>
              <a:sym typeface="Arial"/>
            </a:endParaRPr>
          </a:p>
        </p:txBody>
      </p:sp>
      <p:sp>
        <p:nvSpPr>
          <p:cNvPr id="93" name="Google Shape;93;p17"/>
          <p:cNvSpPr txBox="1"/>
          <p:nvPr/>
        </p:nvSpPr>
        <p:spPr>
          <a:xfrm>
            <a:off x="1031325" y="1917131"/>
            <a:ext cx="6864525" cy="2678175"/>
          </a:xfrm>
          <a:prstGeom prst="rect">
            <a:avLst/>
          </a:prstGeom>
          <a:noFill/>
          <a:ln>
            <a:noFill/>
          </a:ln>
        </p:spPr>
        <p:txBody>
          <a:bodyPr anchorCtr="0" anchor="t" bIns="68575" lIns="68575" spcFirstLastPara="1" rIns="68575" wrap="square" tIns="68575">
            <a:spAutoFit/>
          </a:bodyPr>
          <a:lstStyle/>
          <a:p>
            <a:pPr indent="0" lvl="0" marL="0" marR="0" rtl="0" algn="ctr">
              <a:lnSpc>
                <a:spcPct val="100000"/>
              </a:lnSpc>
              <a:spcBef>
                <a:spcPts val="0"/>
              </a:spcBef>
              <a:spcAft>
                <a:spcPts val="0"/>
              </a:spcAft>
              <a:buClr>
                <a:srgbClr val="000000"/>
              </a:buClr>
              <a:buSzPts val="2900"/>
              <a:buFont typeface="Arial"/>
              <a:buNone/>
            </a:pPr>
            <a:r>
              <a:rPr b="0" i="0" lang="en-US" sz="3300" u="none" cap="none" strike="noStrike">
                <a:solidFill>
                  <a:srgbClr val="A1A1A4"/>
                </a:solidFill>
                <a:latin typeface="Arial"/>
                <a:ea typeface="Arial"/>
                <a:cs typeface="Arial"/>
                <a:sym typeface="Arial"/>
              </a:rPr>
              <a:t>Not enough time</a:t>
            </a:r>
            <a:endParaRPr b="0" i="0" sz="33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rPr b="0" i="0" lang="en-US" sz="3300" u="none" cap="none" strike="noStrike">
                <a:solidFill>
                  <a:srgbClr val="A1A1A4"/>
                </a:solidFill>
                <a:latin typeface="Arial"/>
                <a:ea typeface="Arial"/>
                <a:cs typeface="Arial"/>
                <a:sym typeface="Arial"/>
              </a:rPr>
              <a:t>Not enough resources</a:t>
            </a:r>
            <a:endParaRPr b="0" i="0" sz="33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rPr b="0" i="0" lang="en-US" sz="3300" u="none" cap="none" strike="noStrike">
                <a:solidFill>
                  <a:srgbClr val="A1A1A4"/>
                </a:solidFill>
                <a:latin typeface="Arial"/>
                <a:ea typeface="Arial"/>
                <a:cs typeface="Arial"/>
                <a:sym typeface="Arial"/>
              </a:rPr>
              <a:t>We need interoperability</a:t>
            </a:r>
            <a:endParaRPr b="0" i="0" sz="33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rPr b="0" i="0" lang="en-US" sz="3300" u="none" cap="none" strike="noStrike">
                <a:solidFill>
                  <a:srgbClr val="A1A1A4"/>
                </a:solidFill>
                <a:latin typeface="Arial"/>
                <a:ea typeface="Arial"/>
                <a:cs typeface="Arial"/>
                <a:sym typeface="Arial"/>
              </a:rPr>
              <a:t>And, no vendor lock-in</a:t>
            </a:r>
            <a:endParaRPr b="1" i="0" sz="33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900"/>
              <a:buFont typeface="Arial"/>
              <a:buNone/>
            </a:pPr>
            <a:r>
              <a:t/>
            </a:r>
            <a:endParaRPr b="0" i="0" sz="3300" u="none" cap="none" strike="noStrike">
              <a:solidFill>
                <a:srgbClr val="A1A1A4"/>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8" name="Shape 98"/>
        <p:cNvGrpSpPr/>
        <p:nvPr/>
      </p:nvGrpSpPr>
      <p:grpSpPr>
        <a:xfrm>
          <a:off x="0" y="0"/>
          <a:ext cx="0" cy="0"/>
          <a:chOff x="0" y="0"/>
          <a:chExt cx="0" cy="0"/>
        </a:xfrm>
      </p:grpSpPr>
      <p:pic>
        <p:nvPicPr>
          <p:cNvPr id="99" name="Google Shape;99;p1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100" name="Google Shape;100;p18"/>
          <p:cNvSpPr txBox="1"/>
          <p:nvPr>
            <p:ph idx="1" type="body"/>
          </p:nvPr>
        </p:nvSpPr>
        <p:spPr>
          <a:xfrm>
            <a:off x="5143500" y="342900"/>
            <a:ext cx="3734400" cy="44994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1800"/>
              <a:buNone/>
            </a:pPr>
            <a:r>
              <a:rPr lang="en-US" sz="1900">
                <a:solidFill>
                  <a:schemeClr val="lt1"/>
                </a:solidFill>
                <a:latin typeface="Avenir"/>
                <a:ea typeface="Avenir"/>
                <a:cs typeface="Avenir"/>
                <a:sym typeface="Avenir"/>
              </a:rPr>
              <a:t>Providing a 21st century plan of action to decarbonization through open source, open frameworks, reference architectures, and a support ecosystem of complementary projects.</a:t>
            </a:r>
            <a:endParaRPr sz="1900">
              <a:solidFill>
                <a:schemeClr val="lt1"/>
              </a:solidFill>
              <a:latin typeface="Avenir"/>
              <a:ea typeface="Avenir"/>
              <a:cs typeface="Avenir"/>
              <a:sym typeface="Avenir"/>
            </a:endParaRPr>
          </a:p>
        </p:txBody>
      </p:sp>
      <p:pic>
        <p:nvPicPr>
          <p:cNvPr id="101" name="Google Shape;101;p18"/>
          <p:cNvPicPr preferRelativeResize="0"/>
          <p:nvPr/>
        </p:nvPicPr>
        <p:blipFill rotWithShape="1">
          <a:blip r:embed="rId4">
            <a:alphaModFix/>
          </a:blip>
          <a:srcRect b="0" l="0" r="0" t="0"/>
          <a:stretch/>
        </p:blipFill>
        <p:spPr>
          <a:xfrm>
            <a:off x="837952" y="2387393"/>
            <a:ext cx="2856356" cy="36871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9"/>
          <p:cNvSpPr/>
          <p:nvPr/>
        </p:nvSpPr>
        <p:spPr>
          <a:xfrm>
            <a:off x="1720275" y="113"/>
            <a:ext cx="7454025"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100"/>
          </a:p>
        </p:txBody>
      </p:sp>
      <p:sp>
        <p:nvSpPr>
          <p:cNvPr id="107" name="Google Shape;107;p19"/>
          <p:cNvSpPr txBox="1"/>
          <p:nvPr>
            <p:ph type="ctrTitle"/>
          </p:nvPr>
        </p:nvSpPr>
        <p:spPr>
          <a:xfrm>
            <a:off x="-47081" y="0"/>
            <a:ext cx="1918125" cy="5143500"/>
          </a:xfrm>
          <a:prstGeom prst="rect">
            <a:avLst/>
          </a:prstGeom>
        </p:spPr>
        <p:txBody>
          <a:bodyPr anchorCtr="0" anchor="ctr" bIns="68575" lIns="68575" spcFirstLastPara="1" rIns="68575" wrap="square" tIns="68575">
            <a:normAutofit/>
          </a:bodyPr>
          <a:lstStyle/>
          <a:p>
            <a:pPr indent="0" lvl="0" marL="0" rtl="0" algn="ctr">
              <a:spcBef>
                <a:spcPts val="0"/>
              </a:spcBef>
              <a:spcAft>
                <a:spcPts val="0"/>
              </a:spcAft>
              <a:buNone/>
            </a:pPr>
            <a:r>
              <a:rPr lang="en-US" sz="2600"/>
              <a:t>LF Energy Members</a:t>
            </a:r>
            <a:endParaRPr sz="2600"/>
          </a:p>
        </p:txBody>
      </p:sp>
      <p:grpSp>
        <p:nvGrpSpPr>
          <p:cNvPr id="108" name="Google Shape;108;p19"/>
          <p:cNvGrpSpPr/>
          <p:nvPr/>
        </p:nvGrpSpPr>
        <p:grpSpPr>
          <a:xfrm>
            <a:off x="1812825" y="20"/>
            <a:ext cx="3958721" cy="3301830"/>
            <a:chOff x="1994084" y="-72714"/>
            <a:chExt cx="3732618" cy="3396158"/>
          </a:xfrm>
        </p:grpSpPr>
        <p:grpSp>
          <p:nvGrpSpPr>
            <p:cNvPr id="109" name="Google Shape;109;p19"/>
            <p:cNvGrpSpPr/>
            <p:nvPr/>
          </p:nvGrpSpPr>
          <p:grpSpPr>
            <a:xfrm>
              <a:off x="1994084" y="-72714"/>
              <a:ext cx="3710710" cy="3396158"/>
              <a:chOff x="2053374" y="-72714"/>
              <a:chExt cx="3679800" cy="3396158"/>
            </a:xfrm>
          </p:grpSpPr>
          <p:sp>
            <p:nvSpPr>
              <p:cNvPr id="110" name="Google Shape;110;p19"/>
              <p:cNvSpPr txBox="1"/>
              <p:nvPr/>
            </p:nvSpPr>
            <p:spPr>
              <a:xfrm>
                <a:off x="2053374" y="-72714"/>
                <a:ext cx="3679800" cy="427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400">
                    <a:solidFill>
                      <a:srgbClr val="434343"/>
                    </a:solidFill>
                    <a:latin typeface="Open Sans ExtraBold"/>
                    <a:ea typeface="Open Sans ExtraBold"/>
                    <a:cs typeface="Open Sans ExtraBold"/>
                    <a:sym typeface="Open Sans ExtraBold"/>
                  </a:rPr>
                  <a:t>Strategic</a:t>
                </a:r>
                <a:r>
                  <a:rPr lang="en-US" sz="1500">
                    <a:solidFill>
                      <a:srgbClr val="434343"/>
                    </a:solidFill>
                    <a:latin typeface="Open Sans ExtraBold"/>
                    <a:ea typeface="Open Sans ExtraBold"/>
                    <a:cs typeface="Open Sans ExtraBold"/>
                    <a:sym typeface="Open Sans ExtraBold"/>
                  </a:rPr>
                  <a:t> </a:t>
                </a:r>
                <a:endParaRPr sz="1500">
                  <a:solidFill>
                    <a:srgbClr val="434343"/>
                  </a:solidFill>
                  <a:latin typeface="Open Sans ExtraBold"/>
                  <a:ea typeface="Open Sans ExtraBold"/>
                  <a:cs typeface="Open Sans ExtraBold"/>
                  <a:sym typeface="Open Sans ExtraBold"/>
                </a:endParaRPr>
              </a:p>
            </p:txBody>
          </p:sp>
          <p:sp>
            <p:nvSpPr>
              <p:cNvPr id="111" name="Google Shape;111;p19"/>
              <p:cNvSpPr txBox="1"/>
              <p:nvPr/>
            </p:nvSpPr>
            <p:spPr>
              <a:xfrm>
                <a:off x="2053374" y="753652"/>
                <a:ext cx="1736100" cy="4155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400">
                    <a:solidFill>
                      <a:srgbClr val="434343"/>
                    </a:solidFill>
                    <a:latin typeface="Open Sans ExtraBold"/>
                    <a:ea typeface="Open Sans ExtraBold"/>
                    <a:cs typeface="Open Sans ExtraBold"/>
                    <a:sym typeface="Open Sans ExtraBold"/>
                  </a:rPr>
                  <a:t>General</a:t>
                </a:r>
                <a:endParaRPr sz="1400">
                  <a:solidFill>
                    <a:srgbClr val="434343"/>
                  </a:solidFill>
                  <a:latin typeface="Open Sans ExtraBold"/>
                  <a:ea typeface="Open Sans ExtraBold"/>
                  <a:cs typeface="Open Sans ExtraBold"/>
                  <a:sym typeface="Open Sans ExtraBold"/>
                </a:endParaRPr>
              </a:p>
            </p:txBody>
          </p:sp>
          <p:sp>
            <p:nvSpPr>
              <p:cNvPr id="112" name="Google Shape;112;p19"/>
              <p:cNvSpPr txBox="1"/>
              <p:nvPr/>
            </p:nvSpPr>
            <p:spPr>
              <a:xfrm>
                <a:off x="2109376" y="2969144"/>
                <a:ext cx="1251900" cy="354300"/>
              </a:xfrm>
              <a:prstGeom prst="rect">
                <a:avLst/>
              </a:prstGeom>
              <a:solidFill>
                <a:srgbClr val="FFFFFF"/>
              </a:solid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US" sz="1400">
                    <a:solidFill>
                      <a:srgbClr val="434343"/>
                    </a:solidFill>
                    <a:latin typeface="Open Sans ExtraBold"/>
                    <a:ea typeface="Open Sans ExtraBold"/>
                    <a:cs typeface="Open Sans ExtraBold"/>
                    <a:sym typeface="Open Sans ExtraBold"/>
                  </a:rPr>
                  <a:t>Associate</a:t>
                </a:r>
                <a:endParaRPr sz="1400">
                  <a:solidFill>
                    <a:srgbClr val="434343"/>
                  </a:solidFill>
                  <a:latin typeface="Open Sans ExtraBold"/>
                  <a:ea typeface="Open Sans ExtraBold"/>
                  <a:cs typeface="Open Sans ExtraBold"/>
                  <a:sym typeface="Open Sans ExtraBold"/>
                </a:endParaRPr>
              </a:p>
            </p:txBody>
          </p:sp>
        </p:grpSp>
        <p:grpSp>
          <p:nvGrpSpPr>
            <p:cNvPr id="113" name="Google Shape;113;p19"/>
            <p:cNvGrpSpPr/>
            <p:nvPr/>
          </p:nvGrpSpPr>
          <p:grpSpPr>
            <a:xfrm>
              <a:off x="2068202" y="219497"/>
              <a:ext cx="3658500" cy="850385"/>
              <a:chOff x="2068202" y="219497"/>
              <a:chExt cx="3658500" cy="850385"/>
            </a:xfrm>
          </p:grpSpPr>
          <p:cxnSp>
            <p:nvCxnSpPr>
              <p:cNvPr id="114" name="Google Shape;114;p19"/>
              <p:cNvCxnSpPr/>
              <p:nvPr/>
            </p:nvCxnSpPr>
            <p:spPr>
              <a:xfrm>
                <a:off x="2090093" y="219497"/>
                <a:ext cx="3614700" cy="6600"/>
              </a:xfrm>
              <a:prstGeom prst="straightConnector1">
                <a:avLst/>
              </a:prstGeom>
              <a:noFill/>
              <a:ln cap="flat" cmpd="sng" w="9525">
                <a:solidFill>
                  <a:schemeClr val="dk2"/>
                </a:solidFill>
                <a:prstDash val="solid"/>
                <a:round/>
                <a:headEnd len="med" w="med" type="none"/>
                <a:tailEnd len="med" w="med" type="none"/>
              </a:ln>
            </p:spPr>
          </p:cxnSp>
          <p:cxnSp>
            <p:nvCxnSpPr>
              <p:cNvPr id="115" name="Google Shape;115;p19"/>
              <p:cNvCxnSpPr/>
              <p:nvPr/>
            </p:nvCxnSpPr>
            <p:spPr>
              <a:xfrm>
                <a:off x="2068202" y="1065682"/>
                <a:ext cx="3658500" cy="4200"/>
              </a:xfrm>
              <a:prstGeom prst="straightConnector1">
                <a:avLst/>
              </a:prstGeom>
              <a:noFill/>
              <a:ln cap="flat" cmpd="sng" w="9525">
                <a:solidFill>
                  <a:schemeClr val="dk2"/>
                </a:solidFill>
                <a:prstDash val="solid"/>
                <a:round/>
                <a:headEnd len="med" w="med" type="none"/>
                <a:tailEnd len="med" w="med" type="none"/>
              </a:ln>
            </p:spPr>
          </p:cxnSp>
        </p:grpSp>
      </p:grpSp>
      <p:cxnSp>
        <p:nvCxnSpPr>
          <p:cNvPr id="116" name="Google Shape;116;p19"/>
          <p:cNvCxnSpPr/>
          <p:nvPr/>
        </p:nvCxnSpPr>
        <p:spPr>
          <a:xfrm>
            <a:off x="1935644" y="3229028"/>
            <a:ext cx="3614625" cy="6525"/>
          </a:xfrm>
          <a:prstGeom prst="straightConnector1">
            <a:avLst/>
          </a:prstGeom>
          <a:noFill/>
          <a:ln cap="flat" cmpd="sng" w="9525">
            <a:solidFill>
              <a:schemeClr val="dk2"/>
            </a:solidFill>
            <a:prstDash val="solid"/>
            <a:round/>
            <a:headEnd len="med" w="med" type="none"/>
            <a:tailEnd len="med" w="med" type="none"/>
          </a:ln>
        </p:spPr>
      </p:cxnSp>
      <p:pic>
        <p:nvPicPr>
          <p:cNvPr id="117" name="Google Shape;117;p19"/>
          <p:cNvPicPr preferRelativeResize="0"/>
          <p:nvPr/>
        </p:nvPicPr>
        <p:blipFill>
          <a:blip r:embed="rId3">
            <a:alphaModFix/>
          </a:blip>
          <a:stretch>
            <a:fillRect/>
          </a:stretch>
        </p:blipFill>
        <p:spPr>
          <a:xfrm>
            <a:off x="3127266" y="1629179"/>
            <a:ext cx="607050" cy="614512"/>
          </a:xfrm>
          <a:prstGeom prst="rect">
            <a:avLst/>
          </a:prstGeom>
          <a:noFill/>
          <a:ln>
            <a:noFill/>
          </a:ln>
        </p:spPr>
      </p:pic>
      <p:pic>
        <p:nvPicPr>
          <p:cNvPr id="118" name="Google Shape;118;p19"/>
          <p:cNvPicPr preferRelativeResize="0"/>
          <p:nvPr/>
        </p:nvPicPr>
        <p:blipFill>
          <a:blip r:embed="rId4">
            <a:alphaModFix/>
          </a:blip>
          <a:stretch>
            <a:fillRect/>
          </a:stretch>
        </p:blipFill>
        <p:spPr>
          <a:xfrm>
            <a:off x="5047856" y="1723088"/>
            <a:ext cx="1016531" cy="344588"/>
          </a:xfrm>
          <a:prstGeom prst="rect">
            <a:avLst/>
          </a:prstGeom>
          <a:noFill/>
          <a:ln>
            <a:noFill/>
          </a:ln>
        </p:spPr>
      </p:pic>
      <p:pic>
        <p:nvPicPr>
          <p:cNvPr id="119" name="Google Shape;119;p19"/>
          <p:cNvPicPr preferRelativeResize="0"/>
          <p:nvPr/>
        </p:nvPicPr>
        <p:blipFill>
          <a:blip r:embed="rId5">
            <a:alphaModFix/>
          </a:blip>
          <a:stretch>
            <a:fillRect/>
          </a:stretch>
        </p:blipFill>
        <p:spPr>
          <a:xfrm>
            <a:off x="1856241" y="2314116"/>
            <a:ext cx="741431" cy="251338"/>
          </a:xfrm>
          <a:prstGeom prst="rect">
            <a:avLst/>
          </a:prstGeom>
          <a:noFill/>
          <a:ln>
            <a:noFill/>
          </a:ln>
        </p:spPr>
      </p:pic>
      <p:pic>
        <p:nvPicPr>
          <p:cNvPr id="120" name="Google Shape;120;p19"/>
          <p:cNvPicPr preferRelativeResize="0"/>
          <p:nvPr/>
        </p:nvPicPr>
        <p:blipFill>
          <a:blip r:embed="rId6">
            <a:alphaModFix/>
          </a:blip>
          <a:stretch>
            <a:fillRect/>
          </a:stretch>
        </p:blipFill>
        <p:spPr>
          <a:xfrm>
            <a:off x="2737560" y="2299119"/>
            <a:ext cx="932394" cy="281325"/>
          </a:xfrm>
          <a:prstGeom prst="rect">
            <a:avLst/>
          </a:prstGeom>
          <a:noFill/>
          <a:ln>
            <a:noFill/>
          </a:ln>
        </p:spPr>
      </p:pic>
      <p:pic>
        <p:nvPicPr>
          <p:cNvPr id="121" name="Google Shape;121;p19"/>
          <p:cNvPicPr preferRelativeResize="0"/>
          <p:nvPr/>
        </p:nvPicPr>
        <p:blipFill>
          <a:blip r:embed="rId7">
            <a:alphaModFix/>
          </a:blip>
          <a:stretch>
            <a:fillRect/>
          </a:stretch>
        </p:blipFill>
        <p:spPr>
          <a:xfrm>
            <a:off x="5946305" y="2335492"/>
            <a:ext cx="691275" cy="208590"/>
          </a:xfrm>
          <a:prstGeom prst="rect">
            <a:avLst/>
          </a:prstGeom>
          <a:noFill/>
          <a:ln>
            <a:noFill/>
          </a:ln>
        </p:spPr>
      </p:pic>
      <p:pic>
        <p:nvPicPr>
          <p:cNvPr id="122" name="Google Shape;122;p19"/>
          <p:cNvPicPr preferRelativeResize="0"/>
          <p:nvPr/>
        </p:nvPicPr>
        <p:blipFill rotWithShape="1">
          <a:blip r:embed="rId8">
            <a:alphaModFix/>
          </a:blip>
          <a:srcRect b="0" l="0" r="0" t="13897"/>
          <a:stretch/>
        </p:blipFill>
        <p:spPr>
          <a:xfrm>
            <a:off x="1980863" y="3252235"/>
            <a:ext cx="6648957" cy="501769"/>
          </a:xfrm>
          <a:prstGeom prst="rect">
            <a:avLst/>
          </a:prstGeom>
          <a:noFill/>
          <a:ln>
            <a:noFill/>
          </a:ln>
        </p:spPr>
      </p:pic>
      <p:pic>
        <p:nvPicPr>
          <p:cNvPr id="123" name="Google Shape;123;p19"/>
          <p:cNvPicPr preferRelativeResize="0"/>
          <p:nvPr/>
        </p:nvPicPr>
        <p:blipFill>
          <a:blip r:embed="rId9">
            <a:alphaModFix/>
          </a:blip>
          <a:stretch>
            <a:fillRect/>
          </a:stretch>
        </p:blipFill>
        <p:spPr>
          <a:xfrm>
            <a:off x="1980797" y="3695436"/>
            <a:ext cx="6649087" cy="582750"/>
          </a:xfrm>
          <a:prstGeom prst="rect">
            <a:avLst/>
          </a:prstGeom>
          <a:noFill/>
          <a:ln>
            <a:noFill/>
          </a:ln>
        </p:spPr>
      </p:pic>
      <p:pic>
        <p:nvPicPr>
          <p:cNvPr id="124" name="Google Shape;124;p19"/>
          <p:cNvPicPr preferRelativeResize="0"/>
          <p:nvPr/>
        </p:nvPicPr>
        <p:blipFill>
          <a:blip r:embed="rId10">
            <a:alphaModFix/>
          </a:blip>
          <a:stretch>
            <a:fillRect/>
          </a:stretch>
        </p:blipFill>
        <p:spPr>
          <a:xfrm>
            <a:off x="1980788" y="4220894"/>
            <a:ext cx="6649108" cy="582750"/>
          </a:xfrm>
          <a:prstGeom prst="rect">
            <a:avLst/>
          </a:prstGeom>
          <a:noFill/>
          <a:ln>
            <a:noFill/>
          </a:ln>
        </p:spPr>
      </p:pic>
      <p:pic>
        <p:nvPicPr>
          <p:cNvPr id="125" name="Google Shape;125;p19"/>
          <p:cNvPicPr preferRelativeResize="0"/>
          <p:nvPr/>
        </p:nvPicPr>
        <p:blipFill>
          <a:blip r:embed="rId11">
            <a:alphaModFix/>
          </a:blip>
          <a:stretch>
            <a:fillRect/>
          </a:stretch>
        </p:blipFill>
        <p:spPr>
          <a:xfrm>
            <a:off x="3776053" y="2299116"/>
            <a:ext cx="1054920" cy="281325"/>
          </a:xfrm>
          <a:prstGeom prst="rect">
            <a:avLst/>
          </a:prstGeom>
          <a:noFill/>
          <a:ln>
            <a:noFill/>
          </a:ln>
        </p:spPr>
      </p:pic>
      <p:pic>
        <p:nvPicPr>
          <p:cNvPr id="126" name="Google Shape;126;p19"/>
          <p:cNvPicPr preferRelativeResize="0"/>
          <p:nvPr/>
        </p:nvPicPr>
        <p:blipFill>
          <a:blip r:embed="rId12">
            <a:alphaModFix/>
          </a:blip>
          <a:stretch>
            <a:fillRect/>
          </a:stretch>
        </p:blipFill>
        <p:spPr>
          <a:xfrm>
            <a:off x="7424156" y="1752553"/>
            <a:ext cx="1205663" cy="321510"/>
          </a:xfrm>
          <a:prstGeom prst="rect">
            <a:avLst/>
          </a:prstGeom>
          <a:noFill/>
          <a:ln>
            <a:noFill/>
          </a:ln>
        </p:spPr>
      </p:pic>
      <p:pic>
        <p:nvPicPr>
          <p:cNvPr id="127" name="Google Shape;127;p19"/>
          <p:cNvPicPr preferRelativeResize="0"/>
          <p:nvPr/>
        </p:nvPicPr>
        <p:blipFill>
          <a:blip r:embed="rId13">
            <a:alphaModFix/>
          </a:blip>
          <a:stretch>
            <a:fillRect/>
          </a:stretch>
        </p:blipFill>
        <p:spPr>
          <a:xfrm>
            <a:off x="6171797" y="1723088"/>
            <a:ext cx="1292194" cy="344585"/>
          </a:xfrm>
          <a:prstGeom prst="rect">
            <a:avLst/>
          </a:prstGeom>
          <a:noFill/>
          <a:ln>
            <a:noFill/>
          </a:ln>
        </p:spPr>
      </p:pic>
      <p:pic>
        <p:nvPicPr>
          <p:cNvPr id="128" name="Google Shape;128;p19"/>
          <p:cNvPicPr preferRelativeResize="0"/>
          <p:nvPr/>
        </p:nvPicPr>
        <p:blipFill>
          <a:blip r:embed="rId14">
            <a:alphaModFix/>
          </a:blip>
          <a:stretch>
            <a:fillRect/>
          </a:stretch>
        </p:blipFill>
        <p:spPr>
          <a:xfrm>
            <a:off x="2818853" y="2635871"/>
            <a:ext cx="1387075" cy="369893"/>
          </a:xfrm>
          <a:prstGeom prst="rect">
            <a:avLst/>
          </a:prstGeom>
          <a:noFill/>
          <a:ln>
            <a:noFill/>
          </a:ln>
        </p:spPr>
      </p:pic>
      <p:pic>
        <p:nvPicPr>
          <p:cNvPr id="129" name="Google Shape;129;p19"/>
          <p:cNvPicPr preferRelativeResize="0"/>
          <p:nvPr/>
        </p:nvPicPr>
        <p:blipFill>
          <a:blip r:embed="rId15">
            <a:alphaModFix/>
          </a:blip>
          <a:stretch>
            <a:fillRect/>
          </a:stretch>
        </p:blipFill>
        <p:spPr>
          <a:xfrm>
            <a:off x="6812318" y="2315471"/>
            <a:ext cx="932400" cy="248634"/>
          </a:xfrm>
          <a:prstGeom prst="rect">
            <a:avLst/>
          </a:prstGeom>
          <a:noFill/>
          <a:ln>
            <a:noFill/>
          </a:ln>
        </p:spPr>
      </p:pic>
      <p:pic>
        <p:nvPicPr>
          <p:cNvPr id="130" name="Google Shape;130;p19"/>
          <p:cNvPicPr preferRelativeResize="0"/>
          <p:nvPr/>
        </p:nvPicPr>
        <p:blipFill rotWithShape="1">
          <a:blip r:embed="rId16">
            <a:alphaModFix/>
          </a:blip>
          <a:srcRect b="0" l="0" r="6620" t="0"/>
          <a:stretch/>
        </p:blipFill>
        <p:spPr>
          <a:xfrm>
            <a:off x="4199870" y="2664894"/>
            <a:ext cx="1092000" cy="311837"/>
          </a:xfrm>
          <a:prstGeom prst="rect">
            <a:avLst/>
          </a:prstGeom>
          <a:noFill/>
          <a:ln>
            <a:noFill/>
          </a:ln>
        </p:spPr>
      </p:pic>
      <p:pic>
        <p:nvPicPr>
          <p:cNvPr id="131" name="Google Shape;131;p19"/>
          <p:cNvPicPr preferRelativeResize="0"/>
          <p:nvPr/>
        </p:nvPicPr>
        <p:blipFill>
          <a:blip r:embed="rId17">
            <a:alphaModFix/>
          </a:blip>
          <a:stretch>
            <a:fillRect/>
          </a:stretch>
        </p:blipFill>
        <p:spPr>
          <a:xfrm>
            <a:off x="5433297" y="2683515"/>
            <a:ext cx="907700" cy="274600"/>
          </a:xfrm>
          <a:prstGeom prst="rect">
            <a:avLst/>
          </a:prstGeom>
          <a:noFill/>
          <a:ln>
            <a:noFill/>
          </a:ln>
        </p:spPr>
      </p:pic>
      <p:pic>
        <p:nvPicPr>
          <p:cNvPr id="132" name="Google Shape;132;p19"/>
          <p:cNvPicPr preferRelativeResize="0"/>
          <p:nvPr/>
        </p:nvPicPr>
        <p:blipFill>
          <a:blip r:embed="rId18">
            <a:alphaModFix/>
          </a:blip>
          <a:stretch>
            <a:fillRect/>
          </a:stretch>
        </p:blipFill>
        <p:spPr>
          <a:xfrm>
            <a:off x="3845091" y="1734628"/>
            <a:ext cx="1091988" cy="321508"/>
          </a:xfrm>
          <a:prstGeom prst="rect">
            <a:avLst/>
          </a:prstGeom>
          <a:noFill/>
          <a:ln>
            <a:noFill/>
          </a:ln>
        </p:spPr>
      </p:pic>
      <p:pic>
        <p:nvPicPr>
          <p:cNvPr id="133" name="Google Shape;133;p19"/>
          <p:cNvPicPr preferRelativeResize="0"/>
          <p:nvPr/>
        </p:nvPicPr>
        <p:blipFill>
          <a:blip r:embed="rId19">
            <a:alphaModFix/>
          </a:blip>
          <a:stretch>
            <a:fillRect/>
          </a:stretch>
        </p:blipFill>
        <p:spPr>
          <a:xfrm>
            <a:off x="4937086" y="2302483"/>
            <a:ext cx="1484384" cy="274600"/>
          </a:xfrm>
          <a:prstGeom prst="rect">
            <a:avLst/>
          </a:prstGeom>
          <a:noFill/>
          <a:ln>
            <a:noFill/>
          </a:ln>
        </p:spPr>
      </p:pic>
      <p:pic>
        <p:nvPicPr>
          <p:cNvPr id="134" name="Google Shape;134;p19"/>
          <p:cNvPicPr preferRelativeResize="0"/>
          <p:nvPr/>
        </p:nvPicPr>
        <p:blipFill>
          <a:blip r:embed="rId20">
            <a:alphaModFix/>
          </a:blip>
          <a:stretch>
            <a:fillRect/>
          </a:stretch>
        </p:blipFill>
        <p:spPr>
          <a:xfrm>
            <a:off x="7835039" y="2285947"/>
            <a:ext cx="741429" cy="307687"/>
          </a:xfrm>
          <a:prstGeom prst="rect">
            <a:avLst/>
          </a:prstGeom>
          <a:noFill/>
          <a:ln>
            <a:noFill/>
          </a:ln>
        </p:spPr>
      </p:pic>
      <p:pic>
        <p:nvPicPr>
          <p:cNvPr id="135" name="Google Shape;135;p19"/>
          <p:cNvPicPr preferRelativeResize="0"/>
          <p:nvPr/>
        </p:nvPicPr>
        <p:blipFill>
          <a:blip r:embed="rId21">
            <a:alphaModFix/>
          </a:blip>
          <a:stretch>
            <a:fillRect/>
          </a:stretch>
        </p:blipFill>
        <p:spPr>
          <a:xfrm>
            <a:off x="1889937" y="2700337"/>
            <a:ext cx="828675" cy="250038"/>
          </a:xfrm>
          <a:prstGeom prst="rect">
            <a:avLst/>
          </a:prstGeom>
          <a:noFill/>
          <a:ln>
            <a:noFill/>
          </a:ln>
        </p:spPr>
      </p:pic>
      <p:pic>
        <p:nvPicPr>
          <p:cNvPr id="136" name="Google Shape;136;p19"/>
          <p:cNvPicPr preferRelativeResize="0"/>
          <p:nvPr/>
        </p:nvPicPr>
        <p:blipFill>
          <a:blip r:embed="rId22">
            <a:alphaModFix/>
          </a:blip>
          <a:stretch>
            <a:fillRect/>
          </a:stretch>
        </p:blipFill>
        <p:spPr>
          <a:xfrm>
            <a:off x="6618988" y="2593616"/>
            <a:ext cx="1016525" cy="315123"/>
          </a:xfrm>
          <a:prstGeom prst="rect">
            <a:avLst/>
          </a:prstGeom>
          <a:noFill/>
          <a:ln>
            <a:noFill/>
          </a:ln>
        </p:spPr>
      </p:pic>
      <p:pic>
        <p:nvPicPr>
          <p:cNvPr id="137" name="Google Shape;137;p19"/>
          <p:cNvPicPr preferRelativeResize="0"/>
          <p:nvPr/>
        </p:nvPicPr>
        <p:blipFill>
          <a:blip r:embed="rId23">
            <a:alphaModFix/>
          </a:blip>
          <a:stretch>
            <a:fillRect/>
          </a:stretch>
        </p:blipFill>
        <p:spPr>
          <a:xfrm>
            <a:off x="1980778" y="4713645"/>
            <a:ext cx="1387082" cy="408694"/>
          </a:xfrm>
          <a:prstGeom prst="rect">
            <a:avLst/>
          </a:prstGeom>
          <a:noFill/>
          <a:ln>
            <a:noFill/>
          </a:ln>
        </p:spPr>
      </p:pic>
      <p:pic>
        <p:nvPicPr>
          <p:cNvPr id="138" name="Google Shape;138;p19"/>
          <p:cNvPicPr preferRelativeResize="0"/>
          <p:nvPr/>
        </p:nvPicPr>
        <p:blipFill rotWithShape="1">
          <a:blip r:embed="rId24">
            <a:alphaModFix/>
          </a:blip>
          <a:srcRect b="36225" l="0" r="0" t="37434"/>
          <a:stretch/>
        </p:blipFill>
        <p:spPr>
          <a:xfrm>
            <a:off x="3477493" y="4769532"/>
            <a:ext cx="828675" cy="218272"/>
          </a:xfrm>
          <a:prstGeom prst="rect">
            <a:avLst/>
          </a:prstGeom>
          <a:noFill/>
          <a:ln>
            <a:noFill/>
          </a:ln>
        </p:spPr>
      </p:pic>
      <p:pic>
        <p:nvPicPr>
          <p:cNvPr id="139" name="Google Shape;139;p19"/>
          <p:cNvPicPr preferRelativeResize="0"/>
          <p:nvPr/>
        </p:nvPicPr>
        <p:blipFill>
          <a:blip r:embed="rId25">
            <a:alphaModFix/>
          </a:blip>
          <a:stretch>
            <a:fillRect/>
          </a:stretch>
        </p:blipFill>
        <p:spPr>
          <a:xfrm>
            <a:off x="1856222" y="379172"/>
            <a:ext cx="5779294" cy="492919"/>
          </a:xfrm>
          <a:prstGeom prst="rect">
            <a:avLst/>
          </a:prstGeom>
          <a:noFill/>
          <a:ln>
            <a:noFill/>
          </a:ln>
        </p:spPr>
      </p:pic>
      <p:pic>
        <p:nvPicPr>
          <p:cNvPr id="140" name="Google Shape;140;p19"/>
          <p:cNvPicPr preferRelativeResize="0"/>
          <p:nvPr/>
        </p:nvPicPr>
        <p:blipFill>
          <a:blip r:embed="rId26">
            <a:alphaModFix/>
          </a:blip>
          <a:stretch>
            <a:fillRect/>
          </a:stretch>
        </p:blipFill>
        <p:spPr>
          <a:xfrm>
            <a:off x="1889934" y="1223098"/>
            <a:ext cx="5612736" cy="321506"/>
          </a:xfrm>
          <a:prstGeom prst="rect">
            <a:avLst/>
          </a:prstGeom>
          <a:noFill/>
          <a:ln>
            <a:noFill/>
          </a:ln>
        </p:spPr>
      </p:pic>
      <p:pic>
        <p:nvPicPr>
          <p:cNvPr id="141" name="Google Shape;141;p19"/>
          <p:cNvPicPr preferRelativeResize="0"/>
          <p:nvPr/>
        </p:nvPicPr>
        <p:blipFill>
          <a:blip r:embed="rId27">
            <a:alphaModFix/>
          </a:blip>
          <a:stretch>
            <a:fillRect/>
          </a:stretch>
        </p:blipFill>
        <p:spPr>
          <a:xfrm>
            <a:off x="7697494" y="1312377"/>
            <a:ext cx="932400" cy="142951"/>
          </a:xfrm>
          <a:prstGeom prst="rect">
            <a:avLst/>
          </a:prstGeom>
          <a:noFill/>
          <a:ln>
            <a:noFill/>
          </a:ln>
        </p:spPr>
      </p:pic>
      <p:pic>
        <p:nvPicPr>
          <p:cNvPr id="142" name="Google Shape;142;p19"/>
          <p:cNvPicPr preferRelativeResize="0"/>
          <p:nvPr/>
        </p:nvPicPr>
        <p:blipFill>
          <a:blip r:embed="rId28">
            <a:alphaModFix/>
          </a:blip>
          <a:stretch>
            <a:fillRect/>
          </a:stretch>
        </p:blipFill>
        <p:spPr>
          <a:xfrm>
            <a:off x="1856231" y="1781549"/>
            <a:ext cx="1160255" cy="27459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0"/>
          <p:cNvPicPr preferRelativeResize="0"/>
          <p:nvPr/>
        </p:nvPicPr>
        <p:blipFill rotWithShape="1">
          <a:blip r:embed="rId3">
            <a:alphaModFix/>
          </a:blip>
          <a:srcRect b="0" l="0" r="0" t="0"/>
          <a:stretch/>
        </p:blipFill>
        <p:spPr>
          <a:xfrm>
            <a:off x="348411" y="2810822"/>
            <a:ext cx="3414380" cy="429854"/>
          </a:xfrm>
          <a:prstGeom prst="rect">
            <a:avLst/>
          </a:prstGeom>
          <a:noFill/>
          <a:ln>
            <a:noFill/>
          </a:ln>
        </p:spPr>
      </p:pic>
      <p:pic>
        <p:nvPicPr>
          <p:cNvPr id="149" name="Google Shape;149;p20"/>
          <p:cNvPicPr preferRelativeResize="0"/>
          <p:nvPr/>
        </p:nvPicPr>
        <p:blipFill rotWithShape="1">
          <a:blip r:embed="rId4">
            <a:alphaModFix/>
          </a:blip>
          <a:srcRect b="0" l="0" r="0" t="0"/>
          <a:stretch/>
        </p:blipFill>
        <p:spPr>
          <a:xfrm>
            <a:off x="846615" y="4237238"/>
            <a:ext cx="2210535" cy="505013"/>
          </a:xfrm>
          <a:prstGeom prst="rect">
            <a:avLst/>
          </a:prstGeom>
          <a:noFill/>
          <a:ln>
            <a:noFill/>
          </a:ln>
        </p:spPr>
      </p:pic>
      <p:pic>
        <p:nvPicPr>
          <p:cNvPr id="150" name="Google Shape;150;p20"/>
          <p:cNvPicPr preferRelativeResize="0"/>
          <p:nvPr/>
        </p:nvPicPr>
        <p:blipFill rotWithShape="1">
          <a:blip r:embed="rId5">
            <a:alphaModFix/>
          </a:blip>
          <a:srcRect b="0" l="0" r="0" t="0"/>
          <a:stretch/>
        </p:blipFill>
        <p:spPr>
          <a:xfrm>
            <a:off x="3937706" y="2831888"/>
            <a:ext cx="2868752" cy="408787"/>
          </a:xfrm>
          <a:prstGeom prst="rect">
            <a:avLst/>
          </a:prstGeom>
          <a:noFill/>
          <a:ln>
            <a:noFill/>
          </a:ln>
        </p:spPr>
      </p:pic>
      <p:pic>
        <p:nvPicPr>
          <p:cNvPr id="151" name="Google Shape;151;p20"/>
          <p:cNvPicPr preferRelativeResize="0"/>
          <p:nvPr/>
        </p:nvPicPr>
        <p:blipFill rotWithShape="1">
          <a:blip r:embed="rId6">
            <a:alphaModFix/>
          </a:blip>
          <a:srcRect b="0" l="0" r="0" t="0"/>
          <a:stretch/>
        </p:blipFill>
        <p:spPr>
          <a:xfrm>
            <a:off x="5588798" y="4282575"/>
            <a:ext cx="3365152" cy="476775"/>
          </a:xfrm>
          <a:prstGeom prst="rect">
            <a:avLst/>
          </a:prstGeom>
          <a:noFill/>
          <a:ln>
            <a:noFill/>
          </a:ln>
        </p:spPr>
      </p:pic>
      <p:pic>
        <p:nvPicPr>
          <p:cNvPr id="152" name="Google Shape;152;p20"/>
          <p:cNvPicPr preferRelativeResize="0"/>
          <p:nvPr/>
        </p:nvPicPr>
        <p:blipFill rotWithShape="1">
          <a:blip r:embed="rId7">
            <a:alphaModFix/>
          </a:blip>
          <a:srcRect b="0" l="0" r="0" t="0"/>
          <a:stretch/>
        </p:blipFill>
        <p:spPr>
          <a:xfrm>
            <a:off x="630825" y="3493243"/>
            <a:ext cx="2280864" cy="548583"/>
          </a:xfrm>
          <a:prstGeom prst="rect">
            <a:avLst/>
          </a:prstGeom>
          <a:noFill/>
          <a:ln>
            <a:noFill/>
          </a:ln>
        </p:spPr>
      </p:pic>
      <p:pic>
        <p:nvPicPr>
          <p:cNvPr id="153" name="Google Shape;153;p20"/>
          <p:cNvPicPr preferRelativeResize="0"/>
          <p:nvPr/>
        </p:nvPicPr>
        <p:blipFill rotWithShape="1">
          <a:blip r:embed="rId8">
            <a:alphaModFix/>
          </a:blip>
          <a:srcRect b="0" l="0" r="0" t="0"/>
          <a:stretch/>
        </p:blipFill>
        <p:spPr>
          <a:xfrm>
            <a:off x="3388802" y="4282501"/>
            <a:ext cx="1827764" cy="548587"/>
          </a:xfrm>
          <a:prstGeom prst="rect">
            <a:avLst/>
          </a:prstGeom>
          <a:noFill/>
          <a:ln>
            <a:noFill/>
          </a:ln>
        </p:spPr>
      </p:pic>
      <p:pic>
        <p:nvPicPr>
          <p:cNvPr id="154" name="Google Shape;154;p20"/>
          <p:cNvPicPr preferRelativeResize="0"/>
          <p:nvPr/>
        </p:nvPicPr>
        <p:blipFill rotWithShape="1">
          <a:blip r:embed="rId9">
            <a:alphaModFix/>
          </a:blip>
          <a:srcRect b="0" l="0" r="0" t="0"/>
          <a:stretch/>
        </p:blipFill>
        <p:spPr>
          <a:xfrm>
            <a:off x="7049195" y="2761988"/>
            <a:ext cx="1751904" cy="548587"/>
          </a:xfrm>
          <a:prstGeom prst="rect">
            <a:avLst/>
          </a:prstGeom>
          <a:noFill/>
          <a:ln>
            <a:noFill/>
          </a:ln>
        </p:spPr>
      </p:pic>
      <p:pic>
        <p:nvPicPr>
          <p:cNvPr id="155" name="Google Shape;155;p20"/>
          <p:cNvPicPr preferRelativeResize="0"/>
          <p:nvPr/>
        </p:nvPicPr>
        <p:blipFill rotWithShape="1">
          <a:blip r:embed="rId10">
            <a:alphaModFix/>
          </a:blip>
          <a:srcRect b="0" l="0" r="0" t="0"/>
          <a:stretch/>
        </p:blipFill>
        <p:spPr>
          <a:xfrm>
            <a:off x="298406" y="1989927"/>
            <a:ext cx="1827769" cy="521560"/>
          </a:xfrm>
          <a:prstGeom prst="rect">
            <a:avLst/>
          </a:prstGeom>
          <a:noFill/>
          <a:ln>
            <a:noFill/>
          </a:ln>
        </p:spPr>
      </p:pic>
      <p:pic>
        <p:nvPicPr>
          <p:cNvPr id="156" name="Google Shape;156;p20"/>
          <p:cNvPicPr preferRelativeResize="0"/>
          <p:nvPr/>
        </p:nvPicPr>
        <p:blipFill rotWithShape="1">
          <a:blip r:embed="rId11">
            <a:alphaModFix/>
          </a:blip>
          <a:srcRect b="0" l="0" r="0" t="0"/>
          <a:stretch/>
        </p:blipFill>
        <p:spPr>
          <a:xfrm>
            <a:off x="3190894" y="3475275"/>
            <a:ext cx="1827769" cy="584512"/>
          </a:xfrm>
          <a:prstGeom prst="rect">
            <a:avLst/>
          </a:prstGeom>
          <a:noFill/>
          <a:ln>
            <a:noFill/>
          </a:ln>
        </p:spPr>
      </p:pic>
      <p:pic>
        <p:nvPicPr>
          <p:cNvPr id="157" name="Google Shape;157;p20"/>
          <p:cNvPicPr preferRelativeResize="0"/>
          <p:nvPr/>
        </p:nvPicPr>
        <p:blipFill rotWithShape="1">
          <a:blip r:embed="rId12">
            <a:alphaModFix/>
          </a:blip>
          <a:srcRect b="0" l="0" r="0" t="0"/>
          <a:stretch/>
        </p:blipFill>
        <p:spPr>
          <a:xfrm>
            <a:off x="2758229" y="1125572"/>
            <a:ext cx="1386619" cy="624113"/>
          </a:xfrm>
          <a:prstGeom prst="rect">
            <a:avLst/>
          </a:prstGeom>
          <a:noFill/>
          <a:ln>
            <a:noFill/>
          </a:ln>
        </p:spPr>
      </p:pic>
      <p:pic>
        <p:nvPicPr>
          <p:cNvPr id="158" name="Google Shape;158;p20"/>
          <p:cNvPicPr preferRelativeResize="0"/>
          <p:nvPr/>
        </p:nvPicPr>
        <p:blipFill rotWithShape="1">
          <a:blip r:embed="rId13">
            <a:alphaModFix/>
          </a:blip>
          <a:srcRect b="0" l="0" r="0" t="0"/>
          <a:stretch/>
        </p:blipFill>
        <p:spPr>
          <a:xfrm>
            <a:off x="6784712" y="2003995"/>
            <a:ext cx="2280873" cy="493417"/>
          </a:xfrm>
          <a:prstGeom prst="rect">
            <a:avLst/>
          </a:prstGeom>
          <a:noFill/>
          <a:ln>
            <a:noFill/>
          </a:ln>
        </p:spPr>
      </p:pic>
      <p:pic>
        <p:nvPicPr>
          <p:cNvPr id="159" name="Google Shape;159;p20"/>
          <p:cNvPicPr preferRelativeResize="0"/>
          <p:nvPr/>
        </p:nvPicPr>
        <p:blipFill rotWithShape="1">
          <a:blip r:embed="rId14">
            <a:alphaModFix/>
          </a:blip>
          <a:srcRect b="0" l="0" r="0" t="0"/>
          <a:stretch/>
        </p:blipFill>
        <p:spPr>
          <a:xfrm>
            <a:off x="5433149" y="3475275"/>
            <a:ext cx="3314191" cy="548588"/>
          </a:xfrm>
          <a:prstGeom prst="rect">
            <a:avLst/>
          </a:prstGeom>
          <a:noFill/>
          <a:ln>
            <a:noFill/>
          </a:ln>
        </p:spPr>
      </p:pic>
      <p:pic>
        <p:nvPicPr>
          <p:cNvPr id="160" name="Google Shape;160;p20"/>
          <p:cNvPicPr preferRelativeResize="0"/>
          <p:nvPr/>
        </p:nvPicPr>
        <p:blipFill rotWithShape="1">
          <a:blip r:embed="rId15">
            <a:alphaModFix/>
          </a:blip>
          <a:srcRect b="0" l="0" r="0" t="0"/>
          <a:stretch/>
        </p:blipFill>
        <p:spPr>
          <a:xfrm>
            <a:off x="4300200" y="1125581"/>
            <a:ext cx="1854638" cy="544709"/>
          </a:xfrm>
          <a:prstGeom prst="rect">
            <a:avLst/>
          </a:prstGeom>
          <a:noFill/>
          <a:ln>
            <a:noFill/>
          </a:ln>
        </p:spPr>
      </p:pic>
      <p:pic>
        <p:nvPicPr>
          <p:cNvPr id="161" name="Google Shape;161;p20"/>
          <p:cNvPicPr preferRelativeResize="0"/>
          <p:nvPr/>
        </p:nvPicPr>
        <p:blipFill rotWithShape="1">
          <a:blip r:embed="rId16">
            <a:alphaModFix/>
          </a:blip>
          <a:srcRect b="0" l="0" r="0" t="0"/>
          <a:stretch/>
        </p:blipFill>
        <p:spPr>
          <a:xfrm>
            <a:off x="119813" y="1141988"/>
            <a:ext cx="2364723" cy="548587"/>
          </a:xfrm>
          <a:prstGeom prst="rect">
            <a:avLst/>
          </a:prstGeom>
          <a:noFill/>
          <a:ln>
            <a:noFill/>
          </a:ln>
        </p:spPr>
      </p:pic>
      <p:pic>
        <p:nvPicPr>
          <p:cNvPr id="162" name="Google Shape;162;p20"/>
          <p:cNvPicPr preferRelativeResize="0"/>
          <p:nvPr/>
        </p:nvPicPr>
        <p:blipFill rotWithShape="1">
          <a:blip r:embed="rId17">
            <a:alphaModFix/>
          </a:blip>
          <a:srcRect b="0" l="0" r="0" t="0"/>
          <a:stretch/>
        </p:blipFill>
        <p:spPr>
          <a:xfrm>
            <a:off x="2361850" y="2018424"/>
            <a:ext cx="1621905" cy="544725"/>
          </a:xfrm>
          <a:prstGeom prst="rect">
            <a:avLst/>
          </a:prstGeom>
          <a:noFill/>
          <a:ln>
            <a:noFill/>
          </a:ln>
        </p:spPr>
      </p:pic>
      <p:pic>
        <p:nvPicPr>
          <p:cNvPr id="163" name="Google Shape;163;p20"/>
          <p:cNvPicPr preferRelativeResize="0"/>
          <p:nvPr/>
        </p:nvPicPr>
        <p:blipFill rotWithShape="1">
          <a:blip r:embed="rId18">
            <a:alphaModFix/>
          </a:blip>
          <a:srcRect b="0" l="0" r="0" t="0"/>
          <a:stretch/>
        </p:blipFill>
        <p:spPr>
          <a:xfrm>
            <a:off x="6423425" y="1102051"/>
            <a:ext cx="2643747" cy="687957"/>
          </a:xfrm>
          <a:prstGeom prst="rect">
            <a:avLst/>
          </a:prstGeom>
          <a:noFill/>
          <a:ln>
            <a:noFill/>
          </a:ln>
        </p:spPr>
      </p:pic>
      <p:pic>
        <p:nvPicPr>
          <p:cNvPr id="164" name="Google Shape;164;p20"/>
          <p:cNvPicPr preferRelativeResize="0"/>
          <p:nvPr/>
        </p:nvPicPr>
        <p:blipFill rotWithShape="1">
          <a:blip r:embed="rId19">
            <a:alphaModFix/>
          </a:blip>
          <a:srcRect b="0" l="0" r="0" t="0"/>
          <a:stretch/>
        </p:blipFill>
        <p:spPr>
          <a:xfrm>
            <a:off x="4286675" y="2023250"/>
            <a:ext cx="2195105" cy="455700"/>
          </a:xfrm>
          <a:prstGeom prst="rect">
            <a:avLst/>
          </a:prstGeom>
          <a:noFill/>
          <a:ln>
            <a:noFill/>
          </a:ln>
        </p:spPr>
      </p:pic>
      <p:sp>
        <p:nvSpPr>
          <p:cNvPr id="165" name="Google Shape;165;p20"/>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1100"/>
              <a:buFont typeface="Arial"/>
              <a:buNone/>
            </a:pPr>
            <a:r>
              <a:rPr lang="en-US"/>
              <a:t>LF Energy Projects</a:t>
            </a:r>
            <a:endParaRPr/>
          </a:p>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1"/>
          <p:cNvSpPr/>
          <p:nvPr/>
        </p:nvSpPr>
        <p:spPr>
          <a:xfrm>
            <a:off x="1224318" y="1581764"/>
            <a:ext cx="6966900" cy="22983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2225">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ill Sans"/>
              <a:ea typeface="Gill Sans"/>
              <a:cs typeface="Gill Sans"/>
              <a:sym typeface="Gill Sans"/>
            </a:endParaRPr>
          </a:p>
        </p:txBody>
      </p:sp>
      <p:cxnSp>
        <p:nvCxnSpPr>
          <p:cNvPr id="171" name="Google Shape;171;p21"/>
          <p:cNvCxnSpPr/>
          <p:nvPr/>
        </p:nvCxnSpPr>
        <p:spPr>
          <a:xfrm>
            <a:off x="1218105" y="1465545"/>
            <a:ext cx="0" cy="2414392"/>
          </a:xfrm>
          <a:prstGeom prst="straightConnector1">
            <a:avLst/>
          </a:prstGeom>
          <a:noFill/>
          <a:ln cap="flat" cmpd="sng" w="12700">
            <a:solidFill>
              <a:schemeClr val="accent1"/>
            </a:solidFill>
            <a:prstDash val="solid"/>
            <a:miter lim="800000"/>
            <a:headEnd len="sm" w="sm" type="none"/>
            <a:tailEnd len="sm" w="sm" type="none"/>
          </a:ln>
        </p:spPr>
      </p:cxnSp>
      <p:cxnSp>
        <p:nvCxnSpPr>
          <p:cNvPr id="172" name="Google Shape;172;p21"/>
          <p:cNvCxnSpPr/>
          <p:nvPr/>
        </p:nvCxnSpPr>
        <p:spPr>
          <a:xfrm>
            <a:off x="1211893" y="3879937"/>
            <a:ext cx="7017707" cy="0"/>
          </a:xfrm>
          <a:prstGeom prst="straightConnector1">
            <a:avLst/>
          </a:prstGeom>
          <a:noFill/>
          <a:ln cap="flat" cmpd="sng" w="12700">
            <a:solidFill>
              <a:schemeClr val="accent1"/>
            </a:solidFill>
            <a:prstDash val="solid"/>
            <a:miter lim="800000"/>
            <a:headEnd len="sm" w="sm" type="none"/>
            <a:tailEnd len="sm" w="sm" type="none"/>
          </a:ln>
        </p:spPr>
      </p:cxnSp>
      <p:sp>
        <p:nvSpPr>
          <p:cNvPr id="173" name="Google Shape;173;p21"/>
          <p:cNvSpPr txBox="1"/>
          <p:nvPr/>
        </p:nvSpPr>
        <p:spPr>
          <a:xfrm rot="-5400000">
            <a:off x="-197597" y="2430901"/>
            <a:ext cx="2504580"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300">
                <a:solidFill>
                  <a:schemeClr val="accent1"/>
                </a:solidFill>
                <a:latin typeface="Arial"/>
                <a:ea typeface="Arial"/>
                <a:cs typeface="Arial"/>
                <a:sym typeface="Arial"/>
              </a:rPr>
              <a:t>Value of of Individual Project</a:t>
            </a:r>
            <a:endParaRPr sz="1000"/>
          </a:p>
        </p:txBody>
      </p:sp>
      <p:sp>
        <p:nvSpPr>
          <p:cNvPr id="174" name="Google Shape;174;p21"/>
          <p:cNvSpPr txBox="1"/>
          <p:nvPr/>
        </p:nvSpPr>
        <p:spPr>
          <a:xfrm>
            <a:off x="2771384" y="3879937"/>
            <a:ext cx="3463525" cy="276999"/>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b="1" lang="en-US" sz="1400">
                <a:solidFill>
                  <a:schemeClr val="accent1"/>
                </a:solidFill>
                <a:latin typeface="Arial"/>
                <a:ea typeface="Arial"/>
                <a:cs typeface="Arial"/>
                <a:sym typeface="Arial"/>
              </a:rPr>
              <a:t>Number of Open Source Projects</a:t>
            </a:r>
            <a:endParaRPr b="1" sz="1400">
              <a:solidFill>
                <a:schemeClr val="accent1"/>
              </a:solidFill>
              <a:latin typeface="Arial"/>
              <a:ea typeface="Arial"/>
              <a:cs typeface="Arial"/>
              <a:sym typeface="Arial"/>
            </a:endParaRPr>
          </a:p>
        </p:txBody>
      </p:sp>
      <p:sp>
        <p:nvSpPr>
          <p:cNvPr id="175" name="Google Shape;175;p21"/>
          <p:cNvSpPr txBox="1"/>
          <p:nvPr>
            <p:ph type="title"/>
          </p:nvPr>
        </p:nvSpPr>
        <p:spPr>
          <a:xfrm>
            <a:off x="462700" y="299751"/>
            <a:ext cx="8180100" cy="455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sz="2800"/>
              <a:t>The Real Question is Which Projects Matter?</a:t>
            </a:r>
            <a:endParaRPr sz="2800"/>
          </a:p>
        </p:txBody>
      </p:sp>
    </p:spTree>
  </p:cSld>
  <p:clrMapOvr>
    <a:masterClrMapping/>
  </p:clrMapOvr>
</p:sld>
</file>

<file path=ppt/theme/theme1.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